
<file path=[Content_Types].xml><?xml version="1.0" encoding="utf-8"?>
<Types xmlns="http://schemas.openxmlformats.org/package/2006/content-types">
  <Default Extension="emf" ContentType="image/x-emf"/>
  <Default Extension="gif" ContentType="image/gif"/>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Lst>
  <p:notesMasterIdLst>
    <p:notesMasterId r:id="rId47"/>
  </p:notesMasterIdLst>
  <p:handoutMasterIdLst>
    <p:handoutMasterId r:id="rId48"/>
  </p:handoutMasterIdLst>
  <p:sldIdLst>
    <p:sldId id="1486" r:id="rId3"/>
    <p:sldId id="321" r:id="rId4"/>
    <p:sldId id="1488" r:id="rId5"/>
    <p:sldId id="340" r:id="rId6"/>
    <p:sldId id="1482" r:id="rId7"/>
    <p:sldId id="1459" r:id="rId8"/>
    <p:sldId id="1464" r:id="rId9"/>
    <p:sldId id="1517" r:id="rId10"/>
    <p:sldId id="1457" r:id="rId11"/>
    <p:sldId id="1490" r:id="rId12"/>
    <p:sldId id="1501" r:id="rId13"/>
    <p:sldId id="1491" r:id="rId14"/>
    <p:sldId id="1502" r:id="rId15"/>
    <p:sldId id="1492" r:id="rId16"/>
    <p:sldId id="1503" r:id="rId17"/>
    <p:sldId id="1493" r:id="rId18"/>
    <p:sldId id="1520" r:id="rId19"/>
    <p:sldId id="1504" r:id="rId20"/>
    <p:sldId id="1505" r:id="rId21"/>
    <p:sldId id="1506" r:id="rId22"/>
    <p:sldId id="1507" r:id="rId23"/>
    <p:sldId id="1494" r:id="rId24"/>
    <p:sldId id="1508" r:id="rId25"/>
    <p:sldId id="1509" r:id="rId26"/>
    <p:sldId id="1510" r:id="rId27"/>
    <p:sldId id="1512" r:id="rId28"/>
    <p:sldId id="1495" r:id="rId29"/>
    <p:sldId id="1514" r:id="rId30"/>
    <p:sldId id="1496" r:id="rId31"/>
    <p:sldId id="1515" r:id="rId32"/>
    <p:sldId id="1516" r:id="rId33"/>
    <p:sldId id="1497" r:id="rId34"/>
    <p:sldId id="1519" r:id="rId35"/>
    <p:sldId id="1498" r:id="rId36"/>
    <p:sldId id="1521" r:id="rId37"/>
    <p:sldId id="1499" r:id="rId38"/>
    <p:sldId id="1522" r:id="rId39"/>
    <p:sldId id="1523" r:id="rId40"/>
    <p:sldId id="1500" r:id="rId41"/>
    <p:sldId id="1524" r:id="rId42"/>
    <p:sldId id="1525" r:id="rId43"/>
    <p:sldId id="1518" r:id="rId44"/>
    <p:sldId id="1489" r:id="rId45"/>
    <p:sldId id="1484" r:id="rId46"/>
  </p:sldIdLst>
  <p:sldSz cx="12436475" cy="6994525"/>
  <p:notesSz cx="6858000" cy="9144000"/>
  <p:custDataLst>
    <p:tags r:id="rId4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3" name="Autor" initials="A" lastIdx="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344"/>
    <a:srgbClr val="E3C038"/>
    <a:srgbClr val="0078D7"/>
    <a:srgbClr val="000000"/>
    <a:srgbClr val="FFFFFF"/>
    <a:srgbClr val="592C8C"/>
    <a:srgbClr val="505050"/>
    <a:srgbClr val="00BCF2"/>
    <a:srgbClr val="D2D2D2"/>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093083-D42F-4A04-9B91-ED832FBBBDB2}" v="35" dt="2024-04-20T08:55:02.98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95" autoAdjust="0"/>
    <p:restoredTop sz="61620" autoAdjust="0"/>
  </p:normalViewPr>
  <p:slideViewPr>
    <p:cSldViewPr>
      <p:cViewPr varScale="1">
        <p:scale>
          <a:sx n="66" d="100"/>
          <a:sy n="66" d="100"/>
        </p:scale>
        <p:origin x="1420" y="5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4/20/2024 10:14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4/20/2024 10:13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s-es/azure/container-apps/revisions#change-typ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learn.microsoft.com/es-es/azure/container-apps/revisions#change-inactive-revision-limi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s-es/azure/container-apps/revisions#change-type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learn.microsoft.com/es-es/azure/container-apps/revisions#change-inactive-revision-limi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s-es/azure/container-apps/containers#sidecar-container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learn.microsoft.com/es-es/azure/container-apps/containers#init-container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azure/container-apps/azure-resource-manager-api-spec"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Inmutable: una vez establecida, una revisión permanece inmutable</a:t>
            </a:r>
            <a:r>
              <a:rPr lang="es-ES" b="0" i="0" dirty="0">
                <a:solidFill>
                  <a:srgbClr val="E6E6E6"/>
                </a:solidFill>
                <a:effectLst/>
                <a:highlight>
                  <a:srgbClr val="171717"/>
                </a:highlight>
                <a:latin typeface="Segoe UI" panose="020B0502040204020203" pitchFamily="34" charset="0"/>
              </a:rPr>
              <a:t>.</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Control de</a:t>
            </a:r>
            <a:r>
              <a:rPr lang="es-ES" b="0" i="0" dirty="0">
                <a:solidFill>
                  <a:srgbClr val="E6E6E6"/>
                </a:solidFill>
                <a:effectLst/>
                <a:highlight>
                  <a:srgbClr val="171717"/>
                </a:highlight>
                <a:latin typeface="Segoe UI" panose="020B0502040204020203" pitchFamily="34" charset="0"/>
              </a:rPr>
              <a:t> versiones: las revisiones actúan como un registro de las versiones de la aplicación contenedora, capturando su estado en varias fases.</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Aprovisionado</a:t>
            </a:r>
            <a:r>
              <a:rPr lang="es-ES" b="0" i="0" dirty="0">
                <a:solidFill>
                  <a:srgbClr val="E6E6E6"/>
                </a:solidFill>
                <a:effectLst/>
                <a:highlight>
                  <a:srgbClr val="171717"/>
                </a:highlight>
                <a:latin typeface="Segoe UI" panose="020B0502040204020203" pitchFamily="34" charset="0"/>
              </a:rPr>
              <a:t> automáticamente: al implementar una aplicación contenedora por primera vez, se crea automáticamente una revisión inicial.</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Cambios</a:t>
            </a:r>
            <a:r>
              <a:rPr lang="es-ES" b="0" i="0" dirty="0">
                <a:solidFill>
                  <a:srgbClr val="E6E6E6"/>
                </a:solidFill>
                <a:effectLst/>
                <a:highlight>
                  <a:srgbClr val="171717"/>
                </a:highlight>
                <a:latin typeface="Segoe UI" panose="020B0502040204020203" pitchFamily="34" charset="0"/>
              </a:rPr>
              <a:t> con ámbito: aunque las revisiones permanecen estáticas, </a:t>
            </a:r>
            <a:r>
              <a:rPr lang="es-ES" b="0" i="0" u="none" strike="noStrike" dirty="0">
                <a:solidFill>
                  <a:srgbClr val="E6E6E6"/>
                </a:solidFill>
                <a:effectLst/>
                <a:highlight>
                  <a:srgbClr val="171717"/>
                </a:highlight>
                <a:latin typeface="Segoe UI" panose="020B0502040204020203" pitchFamily="34" charset="0"/>
                <a:hlinkClick r:id="rId3"/>
              </a:rPr>
              <a:t>los cambios en el ámbito</a:t>
            </a:r>
            <a:r>
              <a:rPr lang="es-ES" b="0" i="0" dirty="0">
                <a:solidFill>
                  <a:srgbClr val="E6E6E6"/>
                </a:solidFill>
                <a:effectLst/>
                <a:highlight>
                  <a:srgbClr val="171717"/>
                </a:highlight>
                <a:latin typeface="Segoe UI" panose="020B0502040204020203" pitchFamily="34" charset="0"/>
              </a:rPr>
              <a:t> de aplicación pueden afectar a todas las revisiones, mientras que </a:t>
            </a:r>
            <a:r>
              <a:rPr lang="es-ES" b="0" i="0" u="none" strike="noStrike" dirty="0">
                <a:solidFill>
                  <a:srgbClr val="E6E6E6"/>
                </a:solidFill>
                <a:effectLst/>
                <a:highlight>
                  <a:srgbClr val="171717"/>
                </a:highlight>
                <a:latin typeface="Segoe UI" panose="020B0502040204020203" pitchFamily="34" charset="0"/>
                <a:hlinkClick r:id="rId3"/>
              </a:rPr>
              <a:t>los cambios en el ámbito</a:t>
            </a:r>
            <a:r>
              <a:rPr lang="es-ES" b="0" i="0" dirty="0">
                <a:solidFill>
                  <a:srgbClr val="E6E6E6"/>
                </a:solidFill>
                <a:effectLst/>
                <a:highlight>
                  <a:srgbClr val="171717"/>
                </a:highlight>
                <a:latin typeface="Segoe UI" panose="020B0502040204020203" pitchFamily="34" charset="0"/>
              </a:rPr>
              <a:t> de revisión crean una nueva revisión.</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Registro</a:t>
            </a:r>
            <a:r>
              <a:rPr lang="es-ES" b="0" i="0" dirty="0">
                <a:solidFill>
                  <a:srgbClr val="E6E6E6"/>
                </a:solidFill>
                <a:effectLst/>
                <a:highlight>
                  <a:srgbClr val="171717"/>
                </a:highlight>
                <a:latin typeface="Segoe UI" panose="020B0502040204020203" pitchFamily="34" charset="0"/>
              </a:rPr>
              <a:t> histórico: de forma predeterminada, tiene acceso a 100 revisiones inactivas, pero puede </a:t>
            </a:r>
            <a:r>
              <a:rPr lang="es-ES" b="0" i="0" u="none" strike="noStrike" dirty="0">
                <a:solidFill>
                  <a:srgbClr val="E6E6E6"/>
                </a:solidFill>
                <a:effectLst/>
                <a:highlight>
                  <a:srgbClr val="171717"/>
                </a:highlight>
                <a:latin typeface="Segoe UI" panose="020B0502040204020203" pitchFamily="34" charset="0"/>
                <a:hlinkClick r:id="rId4"/>
              </a:rPr>
              <a:t>ajustar este umbral manualmente</a:t>
            </a:r>
            <a:r>
              <a:rPr lang="es-ES" b="0" i="0" dirty="0">
                <a:solidFill>
                  <a:srgbClr val="E6E6E6"/>
                </a:solidFill>
                <a:effectLst/>
                <a:highlight>
                  <a:srgbClr val="171717"/>
                </a:highlight>
                <a:latin typeface="Segoe UI" panose="020B0502040204020203" pitchFamily="34" charset="0"/>
              </a:rPr>
              <a:t>.</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Varias revisiones</a:t>
            </a:r>
            <a:r>
              <a:rPr lang="es-ES" b="0" i="0" dirty="0">
                <a:solidFill>
                  <a:srgbClr val="E6E6E6"/>
                </a:solidFill>
                <a:effectLst/>
                <a:highlight>
                  <a:srgbClr val="171717"/>
                </a:highlight>
                <a:latin typeface="Segoe UI" panose="020B0502040204020203" pitchFamily="34" charset="0"/>
              </a:rPr>
              <a:t>: puede ejecutar varias revisiones simultáneamente. Esta característica es especialmente beneficiosa cuando necesitas administrar diferentes versiones de tu aplicación simultáneamente.</a:t>
            </a:r>
          </a:p>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4/20/2024 10:49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7210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Inmutable: una vez establecida, una revisión permanece inmutable</a:t>
            </a:r>
            <a:r>
              <a:rPr lang="es-ES" b="0" i="0" dirty="0">
                <a:solidFill>
                  <a:srgbClr val="E6E6E6"/>
                </a:solidFill>
                <a:effectLst/>
                <a:highlight>
                  <a:srgbClr val="171717"/>
                </a:highlight>
                <a:latin typeface="Segoe UI" panose="020B0502040204020203" pitchFamily="34" charset="0"/>
              </a:rPr>
              <a:t>.</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Control de</a:t>
            </a:r>
            <a:r>
              <a:rPr lang="es-ES" b="0" i="0" dirty="0">
                <a:solidFill>
                  <a:srgbClr val="E6E6E6"/>
                </a:solidFill>
                <a:effectLst/>
                <a:highlight>
                  <a:srgbClr val="171717"/>
                </a:highlight>
                <a:latin typeface="Segoe UI" panose="020B0502040204020203" pitchFamily="34" charset="0"/>
              </a:rPr>
              <a:t> versiones: las revisiones actúan como un registro de las versiones de la aplicación contenedora, capturando su estado en varias fases.</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Aprovisionado</a:t>
            </a:r>
            <a:r>
              <a:rPr lang="es-ES" b="0" i="0" dirty="0">
                <a:solidFill>
                  <a:srgbClr val="E6E6E6"/>
                </a:solidFill>
                <a:effectLst/>
                <a:highlight>
                  <a:srgbClr val="171717"/>
                </a:highlight>
                <a:latin typeface="Segoe UI" panose="020B0502040204020203" pitchFamily="34" charset="0"/>
              </a:rPr>
              <a:t> automáticamente: al implementar una aplicación contenedora por primera vez, se crea automáticamente una revisión inicial.</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Cambios</a:t>
            </a:r>
            <a:r>
              <a:rPr lang="es-ES" b="0" i="0" dirty="0">
                <a:solidFill>
                  <a:srgbClr val="E6E6E6"/>
                </a:solidFill>
                <a:effectLst/>
                <a:highlight>
                  <a:srgbClr val="171717"/>
                </a:highlight>
                <a:latin typeface="Segoe UI" panose="020B0502040204020203" pitchFamily="34" charset="0"/>
              </a:rPr>
              <a:t> con ámbito: aunque las revisiones permanecen estáticas, </a:t>
            </a:r>
            <a:r>
              <a:rPr lang="es-ES" b="0" i="0" u="none" strike="noStrike" dirty="0">
                <a:solidFill>
                  <a:srgbClr val="E6E6E6"/>
                </a:solidFill>
                <a:effectLst/>
                <a:highlight>
                  <a:srgbClr val="171717"/>
                </a:highlight>
                <a:latin typeface="Segoe UI" panose="020B0502040204020203" pitchFamily="34" charset="0"/>
                <a:hlinkClick r:id="rId3"/>
              </a:rPr>
              <a:t>los cambios en el ámbito</a:t>
            </a:r>
            <a:r>
              <a:rPr lang="es-ES" b="0" i="0" dirty="0">
                <a:solidFill>
                  <a:srgbClr val="E6E6E6"/>
                </a:solidFill>
                <a:effectLst/>
                <a:highlight>
                  <a:srgbClr val="171717"/>
                </a:highlight>
                <a:latin typeface="Segoe UI" panose="020B0502040204020203" pitchFamily="34" charset="0"/>
              </a:rPr>
              <a:t> de aplicación pueden afectar a todas las revisiones, mientras que </a:t>
            </a:r>
            <a:r>
              <a:rPr lang="es-ES" b="0" i="0" u="none" strike="noStrike" dirty="0">
                <a:solidFill>
                  <a:srgbClr val="E6E6E6"/>
                </a:solidFill>
                <a:effectLst/>
                <a:highlight>
                  <a:srgbClr val="171717"/>
                </a:highlight>
                <a:latin typeface="Segoe UI" panose="020B0502040204020203" pitchFamily="34" charset="0"/>
                <a:hlinkClick r:id="rId3"/>
              </a:rPr>
              <a:t>los cambios en el ámbito</a:t>
            </a:r>
            <a:r>
              <a:rPr lang="es-ES" b="0" i="0" dirty="0">
                <a:solidFill>
                  <a:srgbClr val="E6E6E6"/>
                </a:solidFill>
                <a:effectLst/>
                <a:highlight>
                  <a:srgbClr val="171717"/>
                </a:highlight>
                <a:latin typeface="Segoe UI" panose="020B0502040204020203" pitchFamily="34" charset="0"/>
              </a:rPr>
              <a:t> de revisión crean una nueva revisión.</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Registro</a:t>
            </a:r>
            <a:r>
              <a:rPr lang="es-ES" b="0" i="0" dirty="0">
                <a:solidFill>
                  <a:srgbClr val="E6E6E6"/>
                </a:solidFill>
                <a:effectLst/>
                <a:highlight>
                  <a:srgbClr val="171717"/>
                </a:highlight>
                <a:latin typeface="Segoe UI" panose="020B0502040204020203" pitchFamily="34" charset="0"/>
              </a:rPr>
              <a:t> histórico: de forma predeterminada, tiene acceso a 100 revisiones inactivas, pero puede </a:t>
            </a:r>
            <a:r>
              <a:rPr lang="es-ES" b="0" i="0" u="none" strike="noStrike" dirty="0">
                <a:solidFill>
                  <a:srgbClr val="E6E6E6"/>
                </a:solidFill>
                <a:effectLst/>
                <a:highlight>
                  <a:srgbClr val="171717"/>
                </a:highlight>
                <a:latin typeface="Segoe UI" panose="020B0502040204020203" pitchFamily="34" charset="0"/>
                <a:hlinkClick r:id="rId4"/>
              </a:rPr>
              <a:t>ajustar este umbral manualmente</a:t>
            </a:r>
            <a:r>
              <a:rPr lang="es-ES" b="0" i="0" dirty="0">
                <a:solidFill>
                  <a:srgbClr val="E6E6E6"/>
                </a:solidFill>
                <a:effectLst/>
                <a:highlight>
                  <a:srgbClr val="171717"/>
                </a:highlight>
                <a:latin typeface="Segoe UI" panose="020B0502040204020203" pitchFamily="34" charset="0"/>
              </a:rPr>
              <a:t>.</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Varias revisiones</a:t>
            </a:r>
            <a:r>
              <a:rPr lang="es-ES" b="0" i="0" dirty="0">
                <a:solidFill>
                  <a:srgbClr val="E6E6E6"/>
                </a:solidFill>
                <a:effectLst/>
                <a:highlight>
                  <a:srgbClr val="171717"/>
                </a:highlight>
                <a:latin typeface="Segoe UI" panose="020B0502040204020203" pitchFamily="34" charset="0"/>
              </a:rPr>
              <a:t>: puede ejecutar varias revisiones simultáneamente. Esta característica es especialmente beneficiosa cuando necesitas administrar diferentes versiones de tu aplicación simultáneamente.</a:t>
            </a:r>
          </a:p>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4/20/2024 10:49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231518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4/20/2024 10:13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253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4/20/2024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4/20/2024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6731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4/20/2024 10:13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27153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Proteger el tráfico saliente</a:t>
            </a:r>
            <a:r>
              <a:rPr lang="es-ES" b="0" i="0" dirty="0">
                <a:solidFill>
                  <a:srgbClr val="E6E6E6"/>
                </a:solidFill>
                <a:effectLst/>
                <a:highlight>
                  <a:srgbClr val="171717"/>
                </a:highlight>
                <a:latin typeface="Segoe UI" panose="020B0502040204020203" pitchFamily="34" charset="0"/>
              </a:rPr>
              <a:t>: puede asignar una ruta de acceso de red saliente única a los sistemas protegidos por firewalls u otros dispositivos de red.</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Aislamiento del entorno</a:t>
            </a:r>
            <a:r>
              <a:rPr lang="es-ES" b="0" i="0" dirty="0">
                <a:solidFill>
                  <a:srgbClr val="E6E6E6"/>
                </a:solidFill>
                <a:effectLst/>
                <a:highlight>
                  <a:srgbClr val="171717"/>
                </a:highlight>
                <a:latin typeface="Segoe UI" panose="020B0502040204020203" pitchFamily="34" charset="0"/>
              </a:rPr>
              <a:t>: los perfiles de carga de trabajo dedicados proporcionan acceso al hardware dedicado con una garantía de inquilino único.</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Proceso personalizado</a:t>
            </a:r>
            <a:r>
              <a:rPr lang="es-ES" b="0" i="0" dirty="0">
                <a:solidFill>
                  <a:srgbClr val="E6E6E6"/>
                </a:solidFill>
                <a:effectLst/>
                <a:highlight>
                  <a:srgbClr val="171717"/>
                </a:highlight>
                <a:latin typeface="Segoe UI" panose="020B0502040204020203" pitchFamily="34" charset="0"/>
              </a:rPr>
              <a:t>: seleccione entre muchos tipos y tamaños de perfiles de carga de trabajo en función de los requisitos de las aplicaciones. Puede implementar muchas aplicaciones en cada perfil de carga de trabajo. Cada perfil de carga de trabajo se puede escalar de forma independiente a medida que se agregan o quitan más aplicaciones o a medida que las aplicaciones escalan o reducen verticalmente sus réplicas.</a:t>
            </a:r>
          </a:p>
          <a:p>
            <a:pPr algn="l">
              <a:buFont typeface="Arial" panose="020B0604020202020204" pitchFamily="34" charset="0"/>
              <a:buChar char="•"/>
            </a:pPr>
            <a:r>
              <a:rPr lang="es-ES" b="1" i="0" dirty="0">
                <a:solidFill>
                  <a:srgbClr val="E6E6E6"/>
                </a:solidFill>
                <a:effectLst/>
                <a:highlight>
                  <a:srgbClr val="171717"/>
                </a:highlight>
                <a:latin typeface="Segoe UI" panose="020B0502040204020203" pitchFamily="34" charset="0"/>
              </a:rPr>
              <a:t>Control de costos</a:t>
            </a:r>
            <a:r>
              <a:rPr lang="es-ES" b="0" i="0" dirty="0">
                <a:solidFill>
                  <a:srgbClr val="E6E6E6"/>
                </a:solidFill>
                <a:effectLst/>
                <a:highlight>
                  <a:srgbClr val="171717"/>
                </a:highlight>
                <a:latin typeface="Segoe UI" panose="020B0502040204020203" pitchFamily="34" charset="0"/>
              </a:rPr>
              <a:t>: las opciones de proceso sin servidor tradicionales optimizan la escala en respuesta a eventos y pueden no proporcionar opciones de control de costos. Los perfiles de carga de trabajo dedicados permiten establecer el escalado mínimo y máximo para ayudarle a controlar mejor los costos.</a:t>
            </a:r>
          </a:p>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4/20/2024 10:44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8905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a:solidFill>
                  <a:srgbClr val="E6E6E6"/>
                </a:solidFill>
                <a:effectLst/>
                <a:highlight>
                  <a:srgbClr val="171717"/>
                </a:highlight>
                <a:latin typeface="Segoe UI" panose="020B0502040204020203" pitchFamily="34" charset="0"/>
              </a:rPr>
              <a:t>Cualquier imagen de contenedor x86-64 (</a:t>
            </a:r>
            <a:r>
              <a:rPr lang="es-ES" b="0" i="0" dirty="0" err="1">
                <a:solidFill>
                  <a:srgbClr val="E6E6E6"/>
                </a:solidFill>
                <a:effectLst/>
                <a:highlight>
                  <a:srgbClr val="171717"/>
                </a:highlight>
                <a:latin typeface="Segoe UI" panose="020B0502040204020203" pitchFamily="34" charset="0"/>
              </a:rPr>
              <a:t>linux</a:t>
            </a:r>
            <a:r>
              <a:rPr lang="es-ES" b="0" i="0" dirty="0">
                <a:solidFill>
                  <a:srgbClr val="E6E6E6"/>
                </a:solidFill>
                <a:effectLst/>
                <a:highlight>
                  <a:srgbClr val="171717"/>
                </a:highlight>
                <a:latin typeface="Segoe UI" panose="020B0502040204020203" pitchFamily="34" charset="0"/>
              </a:rPr>
              <a:t>/amd64) basada en Linux sin ninguna imagen base necesaria</a:t>
            </a:r>
          </a:p>
          <a:p>
            <a:pPr algn="l">
              <a:buFont typeface="Arial" panose="020B0604020202020204" pitchFamily="34" charset="0"/>
              <a:buChar char="•"/>
            </a:pPr>
            <a:r>
              <a:rPr lang="es-ES" b="0" i="0" dirty="0">
                <a:solidFill>
                  <a:srgbClr val="E6E6E6"/>
                </a:solidFill>
                <a:effectLst/>
                <a:highlight>
                  <a:srgbClr val="171717"/>
                </a:highlight>
                <a:latin typeface="Segoe UI" panose="020B0502040204020203" pitchFamily="34" charset="0"/>
              </a:rPr>
              <a:t>Contenedores de cualquier registro de contenedor público o privado</a:t>
            </a:r>
          </a:p>
          <a:p>
            <a:pPr algn="l">
              <a:buFont typeface="Arial" panose="020B0604020202020204" pitchFamily="34" charset="0"/>
              <a:buChar char="•"/>
            </a:pPr>
            <a:r>
              <a:rPr lang="es-ES" b="0" i="0" u="none" strike="noStrike" dirty="0">
                <a:solidFill>
                  <a:srgbClr val="E6E6E6"/>
                </a:solidFill>
                <a:effectLst/>
                <a:highlight>
                  <a:srgbClr val="171717"/>
                </a:highlight>
                <a:latin typeface="Segoe UI" panose="020B0502040204020203" pitchFamily="34" charset="0"/>
                <a:hlinkClick r:id="rId3"/>
              </a:rPr>
              <a:t>Contenedores sidecar</a:t>
            </a:r>
            <a:r>
              <a:rPr lang="es-ES" b="0" i="0" dirty="0">
                <a:solidFill>
                  <a:srgbClr val="E6E6E6"/>
                </a:solidFill>
                <a:effectLst/>
                <a:highlight>
                  <a:srgbClr val="171717"/>
                </a:highlight>
                <a:latin typeface="Segoe UI" panose="020B0502040204020203" pitchFamily="34" charset="0"/>
              </a:rPr>
              <a:t> e </a:t>
            </a:r>
            <a:r>
              <a:rPr lang="es-ES" b="0" i="0" u="none" strike="noStrike" dirty="0" err="1">
                <a:solidFill>
                  <a:srgbClr val="E6E6E6"/>
                </a:solidFill>
                <a:effectLst/>
                <a:highlight>
                  <a:srgbClr val="171717"/>
                </a:highlight>
                <a:latin typeface="Segoe UI" panose="020B0502040204020203" pitchFamily="34" charset="0"/>
                <a:hlinkClick r:id="rId4"/>
              </a:rPr>
              <a:t>init</a:t>
            </a:r>
            <a:endParaRPr lang="es-ES" b="0" i="0" dirty="0">
              <a:solidFill>
                <a:srgbClr val="E6E6E6"/>
              </a:solidFill>
              <a:effectLst/>
              <a:highlight>
                <a:srgbClr val="171717"/>
              </a:highlight>
              <a:latin typeface="Segoe UI" panose="020B0502040204020203" pitchFamily="34" charset="0"/>
            </a:endParaRPr>
          </a:p>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4/20/2024 10:48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704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spcBef>
                <a:spcPts val="0"/>
              </a:spcBef>
              <a:spcAft>
                <a:spcPts val="0"/>
              </a:spcAft>
            </a:pPr>
            <a:r>
              <a:rPr lang="es-ES" sz="1800" dirty="0" err="1">
                <a:solidFill>
                  <a:srgbClr val="686868"/>
                </a:solidFill>
                <a:effectLst/>
                <a:latin typeface="Calibri" panose="020F0502020204030204" pitchFamily="34" charset="0"/>
              </a:rPr>
              <a:t>You</a:t>
            </a:r>
            <a:r>
              <a:rPr lang="es-ES" sz="1800" dirty="0">
                <a:solidFill>
                  <a:srgbClr val="686868"/>
                </a:solidFill>
                <a:effectLst/>
                <a:latin typeface="Calibri" panose="020F0502020204030204" pitchFamily="34" charset="0"/>
              </a:rPr>
              <a:t> can </a:t>
            </a:r>
            <a:r>
              <a:rPr lang="es-ES" sz="1800" dirty="0" err="1">
                <a:solidFill>
                  <a:srgbClr val="686868"/>
                </a:solidFill>
                <a:effectLst/>
                <a:latin typeface="Calibri" panose="020F0502020204030204" pitchFamily="34" charset="0"/>
              </a:rPr>
              <a:t>deploy</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images</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hosted</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on</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private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registries</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by</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providing</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credentials</a:t>
            </a:r>
            <a:r>
              <a:rPr lang="es-ES" sz="1800" dirty="0">
                <a:solidFill>
                  <a:srgbClr val="686868"/>
                </a:solidFill>
                <a:effectLst/>
                <a:latin typeface="Calibri" panose="020F0502020204030204" pitchFamily="34" charset="0"/>
              </a:rPr>
              <a:t> in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Container Apps </a:t>
            </a:r>
            <a:r>
              <a:rPr lang="es-ES" sz="1800" dirty="0" err="1">
                <a:solidFill>
                  <a:srgbClr val="686868"/>
                </a:solidFill>
                <a:effectLst/>
                <a:latin typeface="Calibri" panose="020F0502020204030204" pitchFamily="34" charset="0"/>
              </a:rPr>
              <a:t>configuration</a:t>
            </a:r>
            <a:r>
              <a:rPr lang="es-ES" sz="1800" dirty="0">
                <a:solidFill>
                  <a:srgbClr val="686868"/>
                </a:solidFill>
                <a:effectLst/>
                <a:latin typeface="Calibri" panose="020F0502020204030204" pitchFamily="34" charset="0"/>
              </a:rPr>
              <a:t>.</a:t>
            </a:r>
          </a:p>
          <a:p>
            <a:pPr marL="0" marR="0">
              <a:spcBef>
                <a:spcPts val="0"/>
              </a:spcBef>
              <a:spcAft>
                <a:spcPts val="0"/>
              </a:spcAft>
            </a:pPr>
            <a:r>
              <a:rPr lang="es-ES" sz="1800" dirty="0" err="1">
                <a:solidFill>
                  <a:srgbClr val="686868"/>
                </a:solidFill>
                <a:effectLst/>
                <a:latin typeface="Calibri" panose="020F0502020204030204" pitchFamily="34" charset="0"/>
              </a:rPr>
              <a:t>To</a:t>
            </a:r>
            <a:r>
              <a:rPr lang="es-ES" sz="1800" dirty="0">
                <a:solidFill>
                  <a:srgbClr val="686868"/>
                </a:solidFill>
                <a:effectLst/>
                <a:latin typeface="Calibri" panose="020F0502020204030204" pitchFamily="34" charset="0"/>
              </a:rPr>
              <a:t> use a container </a:t>
            </a:r>
            <a:r>
              <a:rPr lang="es-ES" sz="1800" dirty="0" err="1">
                <a:solidFill>
                  <a:srgbClr val="686868"/>
                </a:solidFill>
                <a:effectLst/>
                <a:latin typeface="Calibri" panose="020F0502020204030204" pitchFamily="34" charset="0"/>
              </a:rPr>
              <a:t>registry</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you</a:t>
            </a:r>
            <a:r>
              <a:rPr lang="es-ES" sz="1800" dirty="0">
                <a:solidFill>
                  <a:srgbClr val="686868"/>
                </a:solidFill>
                <a:effectLst/>
                <a:latin typeface="Calibri" panose="020F0502020204030204" pitchFamily="34" charset="0"/>
              </a:rPr>
              <a:t> define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required</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fields</a:t>
            </a:r>
            <a:r>
              <a:rPr lang="es-ES" sz="1800" dirty="0">
                <a:solidFill>
                  <a:srgbClr val="686868"/>
                </a:solidFill>
                <a:effectLst/>
                <a:latin typeface="Calibri" panose="020F0502020204030204" pitchFamily="34" charset="0"/>
              </a:rPr>
              <a:t> in</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registries</a:t>
            </a:r>
            <a:r>
              <a:rPr lang="en-US" sz="1800" dirty="0">
                <a:solidFill>
                  <a:srgbClr val="686868"/>
                </a:solidFill>
                <a:effectLst/>
                <a:latin typeface="Calibri" panose="020F0502020204030204" pitchFamily="34" charset="0"/>
              </a:rPr>
              <a:t> </a:t>
            </a:r>
            <a:r>
              <a:rPr lang="es-ES" sz="1800" dirty="0">
                <a:solidFill>
                  <a:srgbClr val="686868"/>
                </a:solidFill>
                <a:effectLst/>
                <a:latin typeface="Calibri" panose="020F0502020204030204" pitchFamily="34" charset="0"/>
              </a:rPr>
              <a:t>array in </a:t>
            </a:r>
            <a:r>
              <a:rPr lang="es-ES" sz="1800" dirty="0" err="1">
                <a:solidFill>
                  <a:srgbClr val="686868"/>
                </a:solidFill>
                <a:effectLst/>
                <a:latin typeface="Calibri" panose="020F0502020204030204" pitchFamily="34" charset="0"/>
              </a:rPr>
              <a:t>the</a:t>
            </a:r>
            <a:r>
              <a:rPr lang="en-US" sz="1800" dirty="0">
                <a:solidFill>
                  <a:srgbClr val="686868"/>
                </a:solidFill>
                <a:effectLst/>
                <a:latin typeface="Calibri" panose="020F0502020204030204" pitchFamily="34" charset="0"/>
              </a:rPr>
              <a:t> </a:t>
            </a:r>
            <a:r>
              <a:rPr lang="es-ES" sz="1800" dirty="0" err="1">
                <a:effectLst/>
                <a:latin typeface="Calibri" panose="020F0502020204030204" pitchFamily="34" charset="0"/>
                <a:hlinkClick r:id="rId3"/>
              </a:rPr>
              <a:t>properties.configuration</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section</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of</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container app </a:t>
            </a:r>
            <a:r>
              <a:rPr lang="es-ES" sz="1800" dirty="0" err="1">
                <a:solidFill>
                  <a:srgbClr val="686868"/>
                </a:solidFill>
                <a:effectLst/>
                <a:latin typeface="Calibri" panose="020F0502020204030204" pitchFamily="34" charset="0"/>
              </a:rPr>
              <a:t>resource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template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passwordSecretRef</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field</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identifies</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name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of</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secret</a:t>
            </a:r>
            <a:r>
              <a:rPr lang="es-ES" sz="1800" dirty="0">
                <a:solidFill>
                  <a:srgbClr val="686868"/>
                </a:solidFill>
                <a:effectLst/>
                <a:latin typeface="Calibri" panose="020F0502020204030204" pitchFamily="34" charset="0"/>
              </a:rPr>
              <a:t> in </a:t>
            </a:r>
            <a:r>
              <a:rPr lang="es-ES" sz="1800" dirty="0" err="1">
                <a:solidFill>
                  <a:srgbClr val="686868"/>
                </a:solidFill>
                <a:effectLst/>
                <a:latin typeface="Calibri" panose="020F0502020204030204" pitchFamily="34" charset="0"/>
              </a:rPr>
              <a:t>the</a:t>
            </a:r>
            <a:r>
              <a:rPr lang="en-U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secrets</a:t>
            </a:r>
            <a:r>
              <a:rPr lang="en-US" sz="1800" dirty="0">
                <a:solidFill>
                  <a:srgbClr val="686868"/>
                </a:solidFill>
                <a:effectLst/>
                <a:latin typeface="Calibri" panose="020F0502020204030204" pitchFamily="34" charset="0"/>
              </a:rPr>
              <a:t> </a:t>
            </a:r>
            <a:r>
              <a:rPr lang="es-ES" sz="1800" dirty="0">
                <a:solidFill>
                  <a:srgbClr val="686868"/>
                </a:solidFill>
                <a:effectLst/>
                <a:latin typeface="Calibri" panose="020F0502020204030204" pitchFamily="34" charset="0"/>
              </a:rPr>
              <a:t>array </a:t>
            </a:r>
            <a:r>
              <a:rPr lang="es-ES" sz="1800" dirty="0" err="1">
                <a:solidFill>
                  <a:srgbClr val="686868"/>
                </a:solidFill>
                <a:effectLst/>
                <a:latin typeface="Calibri" panose="020F0502020204030204" pitchFamily="34" charset="0"/>
              </a:rPr>
              <a:t>name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where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you</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defined</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the</a:t>
            </a:r>
            <a:r>
              <a:rPr lang="es-ES" sz="1800" dirty="0">
                <a:solidFill>
                  <a:srgbClr val="686868"/>
                </a:solidFill>
                <a:effectLst/>
                <a:latin typeface="Calibri" panose="020F0502020204030204" pitchFamily="34" charset="0"/>
              </a:rPr>
              <a:t> </a:t>
            </a:r>
            <a:r>
              <a:rPr lang="es-ES" sz="1800" dirty="0" err="1">
                <a:solidFill>
                  <a:srgbClr val="686868"/>
                </a:solidFill>
                <a:effectLst/>
                <a:latin typeface="Calibri" panose="020F0502020204030204" pitchFamily="34" charset="0"/>
              </a:rPr>
              <a:t>password</a:t>
            </a:r>
            <a:r>
              <a:rPr lang="es-ES" sz="1800" dirty="0">
                <a:solidFill>
                  <a:srgbClr val="686868"/>
                </a:solidFill>
                <a:effectLst/>
                <a:latin typeface="Calibri" panose="020F0502020204030204" pitchFamily="34" charset="0"/>
              </a:rPr>
              <a:t>.</a:t>
            </a:r>
            <a:endParaRPr lang="es-ES" sz="1800" dirty="0">
              <a:effectLst/>
              <a:latin typeface="Calibri" panose="020F0502020204030204" pitchFamily="34" charset="0"/>
            </a:endParaRPr>
          </a:p>
          <a:p>
            <a:endParaRPr lang="es-ES" dirty="0"/>
          </a:p>
        </p:txBody>
      </p:sp>
      <p:sp>
        <p:nvSpPr>
          <p:cNvPr id="4" name="Marcador de encabezado 3"/>
          <p:cNvSpPr>
            <a:spLocks noGrp="1"/>
          </p:cNvSpPr>
          <p:nvPr>
            <p:ph type="hdr" sz="quarter"/>
          </p:nvPr>
        </p:nvSpPr>
        <p:spPr/>
        <p:txBody>
          <a:bodyPr/>
          <a:lstStyle/>
          <a:p>
            <a:r>
              <a:rPr lang="en-US"/>
              <a:t>Microsoft Connect 2016</a:t>
            </a:r>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EEC551-8CDA-4EB6-89BB-2A86C9F091C8}" type="datetime8">
              <a:rPr lang="en-US" smtClean="0"/>
              <a:t>4/20/2024 10:13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02627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 name="Picture 2">
            <a:extLst>
              <a:ext uri="{FF2B5EF4-FFF2-40B4-BE49-F238E27FC236}">
                <a16:creationId xmlns:a16="http://schemas.microsoft.com/office/drawing/2014/main" id="{0CC4F9EC-AA9C-E14D-2EBC-36966366CE79}"/>
              </a:ext>
            </a:extLst>
          </p:cNvPr>
          <p:cNvPicPr>
            <a:picLocks noChangeAspect="1" noChangeArrowheads="1"/>
          </p:cNvPicPr>
          <p:nvPr userDrawn="1"/>
        </p:nvPicPr>
        <p:blipFill>
          <a:blip r:embed="rId3"/>
          <a:srcRect/>
          <a:stretch/>
        </p:blipFill>
        <p:spPr bwMode="auto">
          <a:xfrm>
            <a:off x="2589213" y="699434"/>
            <a:ext cx="7258049" cy="559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7" name="Picture 2">
            <a:extLst>
              <a:ext uri="{FF2B5EF4-FFF2-40B4-BE49-F238E27FC236}">
                <a16:creationId xmlns:a16="http://schemas.microsoft.com/office/drawing/2014/main" id="{86F279E5-DF2A-4D86-86F4-BB01A0C2E699}"/>
              </a:ext>
            </a:extLst>
          </p:cNvPr>
          <p:cNvPicPr>
            <a:picLocks noChangeAspect="1" noChangeArrowheads="1"/>
          </p:cNvPicPr>
          <p:nvPr userDrawn="1"/>
        </p:nvPicPr>
        <p:blipFill>
          <a:blip r:embed="rId3"/>
          <a:srcRect/>
          <a:stretch/>
        </p:blipFill>
        <p:spPr bwMode="auto">
          <a:xfrm>
            <a:off x="556178" y="6322857"/>
            <a:ext cx="759373" cy="589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grpSp>
        <p:nvGrpSpPr>
          <p:cNvPr id="2" name="Group 1">
            <a:extLst>
              <a:ext uri="{FF2B5EF4-FFF2-40B4-BE49-F238E27FC236}">
                <a16:creationId xmlns:a16="http://schemas.microsoft.com/office/drawing/2014/main" id="{353223EC-F96A-4AE0-91E8-4EE2E9F1CA54}"/>
              </a:ext>
            </a:extLst>
          </p:cNvPr>
          <p:cNvGrpSpPr/>
          <p:nvPr userDrawn="1"/>
        </p:nvGrpSpPr>
        <p:grpSpPr>
          <a:xfrm>
            <a:off x="-1" y="6248400"/>
            <a:ext cx="12436475" cy="754062"/>
            <a:chOff x="-1" y="6248400"/>
            <a:chExt cx="12436475" cy="754062"/>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pic>
          <p:nvPicPr>
            <p:cNvPr id="8" name="Picture 2">
              <a:extLst>
                <a:ext uri="{FF2B5EF4-FFF2-40B4-BE49-F238E27FC236}">
                  <a16:creationId xmlns:a16="http://schemas.microsoft.com/office/drawing/2014/main" id="{39D67FB8-65E2-45DD-B1AA-59F22B661C9E}"/>
                </a:ext>
              </a:extLst>
            </p:cNvPr>
            <p:cNvPicPr>
              <a:picLocks noChangeAspect="1" noChangeArrowheads="1"/>
            </p:cNvPicPr>
            <p:nvPr userDrawn="1"/>
          </p:nvPicPr>
          <p:blipFill>
            <a:blip r:embed="rId3"/>
            <a:srcRect/>
            <a:stretch/>
          </p:blipFill>
          <p:spPr bwMode="auto">
            <a:xfrm>
              <a:off x="556178" y="6322857"/>
              <a:ext cx="759373" cy="58927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C5DD0FA-E425-442B-859A-6468D6C9459C}"/>
              </a:ext>
            </a:extLst>
          </p:cNvPr>
          <p:cNvSpPr txBox="1"/>
          <p:nvPr userDrawn="1"/>
        </p:nvSpPr>
        <p:spPr>
          <a:xfrm>
            <a:off x="10256837" y="220662"/>
            <a:ext cx="1640129"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#YourHashtag</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44C12652-0A33-4554-B697-2B267F7BB16B}"/>
              </a:ext>
            </a:extLst>
          </p:cNvPr>
          <p:cNvPicPr>
            <a:picLocks noChangeAspect="1" noChangeArrowheads="1"/>
          </p:cNvPicPr>
          <p:nvPr userDrawn="1"/>
        </p:nvPicPr>
        <p:blipFill>
          <a:blip r:embed="rId3"/>
          <a:srcRect/>
          <a:stretch/>
        </p:blipFill>
        <p:spPr bwMode="auto">
          <a:xfrm>
            <a:off x="556178" y="6322857"/>
            <a:ext cx="759373" cy="5892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D80C02-B57F-4D0E-932E-C1FF88E7AC70}"/>
              </a:ext>
            </a:extLst>
          </p:cNvPr>
          <p:cNvSpPr txBox="1"/>
          <p:nvPr userDrawn="1"/>
        </p:nvSpPr>
        <p:spPr>
          <a:xfrm>
            <a:off x="10333037" y="220662"/>
            <a:ext cx="1640129"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#YourHashtag</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B5073E28-B4ED-4EAC-831D-E398FF3BFE26}"/>
              </a:ext>
            </a:extLst>
          </p:cNvPr>
          <p:cNvPicPr>
            <a:picLocks noChangeAspect="1" noChangeArrowheads="1"/>
          </p:cNvPicPr>
          <p:nvPr userDrawn="1"/>
        </p:nvPicPr>
        <p:blipFill>
          <a:blip r:embed="rId3"/>
          <a:srcRect/>
          <a:stretch/>
        </p:blipFill>
        <p:spPr bwMode="auto">
          <a:xfrm>
            <a:off x="556178" y="6322857"/>
            <a:ext cx="759373" cy="5892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82BAFB-B109-4A60-B9CE-411DB56345BA}"/>
              </a:ext>
            </a:extLst>
          </p:cNvPr>
          <p:cNvSpPr txBox="1"/>
          <p:nvPr userDrawn="1"/>
        </p:nvSpPr>
        <p:spPr>
          <a:xfrm>
            <a:off x="10333037" y="220662"/>
            <a:ext cx="1640129"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#YourHashtag</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561637" y="619871"/>
            <a:ext cx="1647952"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April 18</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-20</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2024</a:t>
            </a:r>
          </a:p>
        </p:txBody>
      </p:sp>
      <p:pic>
        <p:nvPicPr>
          <p:cNvPr id="3" name="Picture 2">
            <a:extLst>
              <a:ext uri="{FF2B5EF4-FFF2-40B4-BE49-F238E27FC236}">
                <a16:creationId xmlns:a16="http://schemas.microsoft.com/office/drawing/2014/main" id="{979AF727-1D0C-4587-2EF7-B0422AA62626}"/>
              </a:ext>
            </a:extLst>
          </p:cNvPr>
          <p:cNvPicPr>
            <a:picLocks noChangeAspect="1" noChangeArrowheads="1"/>
          </p:cNvPicPr>
          <p:nvPr userDrawn="1"/>
        </p:nvPicPr>
        <p:blipFill>
          <a:blip r:embed="rId4"/>
          <a:srcRect/>
          <a:stretch/>
        </p:blipFill>
        <p:spPr bwMode="auto">
          <a:xfrm>
            <a:off x="2591423" y="699434"/>
            <a:ext cx="7253629"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A356E502-99D7-4E6F-BB67-C71A0A5718C1}"/>
              </a:ext>
            </a:extLst>
          </p:cNvPr>
          <p:cNvPicPr>
            <a:picLocks noChangeAspect="1" noChangeArrowheads="1"/>
          </p:cNvPicPr>
          <p:nvPr userDrawn="1"/>
        </p:nvPicPr>
        <p:blipFill>
          <a:blip r:embed="rId3"/>
          <a:srcRect/>
          <a:stretch/>
        </p:blipFill>
        <p:spPr bwMode="auto">
          <a:xfrm>
            <a:off x="583137" y="5554663"/>
            <a:ext cx="1313398" cy="101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8B1C1329-1CD0-4FD3-9BCE-1F6CC85C334D}"/>
              </a:ext>
            </a:extLst>
          </p:cNvPr>
          <p:cNvPicPr>
            <a:picLocks noChangeAspect="1" noChangeArrowheads="1"/>
          </p:cNvPicPr>
          <p:nvPr userDrawn="1"/>
        </p:nvPicPr>
        <p:blipFill>
          <a:blip r:embed="rId3"/>
          <a:srcRect/>
          <a:stretch/>
        </p:blipFill>
        <p:spPr bwMode="auto">
          <a:xfrm>
            <a:off x="10717737" y="5554663"/>
            <a:ext cx="1313398" cy="101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663C590-E0BC-4AF6-BE38-F7A08ED0E4A4}"/>
              </a:ext>
            </a:extLst>
          </p:cNvPr>
          <p:cNvPicPr>
            <a:picLocks noChangeAspect="1" noChangeArrowheads="1"/>
          </p:cNvPicPr>
          <p:nvPr userDrawn="1"/>
        </p:nvPicPr>
        <p:blipFill>
          <a:blip r:embed="rId2"/>
          <a:srcRect/>
          <a:stretch/>
        </p:blipFill>
        <p:spPr bwMode="auto">
          <a:xfrm>
            <a:off x="10717737" y="5554663"/>
            <a:ext cx="1313398" cy="101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Tree>
    <p:extLst>
      <p:ext uri="{BB962C8B-B14F-4D97-AF65-F5344CB8AC3E}">
        <p14:creationId xmlns:p14="http://schemas.microsoft.com/office/powerpoint/2010/main" val="272052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93C7B6F-64E5-4FFA-A7F0-2D56F53103C9}"/>
              </a:ext>
            </a:extLst>
          </p:cNvPr>
          <p:cNvPicPr>
            <a:picLocks noChangeAspect="1" noChangeArrowheads="1"/>
          </p:cNvPicPr>
          <p:nvPr userDrawn="1"/>
        </p:nvPicPr>
        <p:blipFill>
          <a:blip r:embed="rId2"/>
          <a:srcRect/>
          <a:stretch/>
        </p:blipFill>
        <p:spPr bwMode="auto">
          <a:xfrm>
            <a:off x="2591423" y="699434"/>
            <a:ext cx="7253629" cy="559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6" name="Picture 2">
            <a:extLst>
              <a:ext uri="{FF2B5EF4-FFF2-40B4-BE49-F238E27FC236}">
                <a16:creationId xmlns:a16="http://schemas.microsoft.com/office/drawing/2014/main" id="{FAB706D1-846F-475D-9CD4-6859FB1DB298}"/>
              </a:ext>
            </a:extLst>
          </p:cNvPr>
          <p:cNvPicPr>
            <a:picLocks noChangeAspect="1" noChangeArrowheads="1"/>
          </p:cNvPicPr>
          <p:nvPr userDrawn="1"/>
        </p:nvPicPr>
        <p:blipFill>
          <a:blip r:embed="rId2"/>
          <a:srcRect/>
          <a:stretch/>
        </p:blipFill>
        <p:spPr bwMode="auto">
          <a:xfrm>
            <a:off x="10717737" y="5557665"/>
            <a:ext cx="1313398" cy="101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63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48282" y="5467809"/>
            <a:ext cx="942874" cy="1069334"/>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541402"/>
            <a:ext cx="12436475" cy="453123"/>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36"/>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48370"/>
            <a:ext cx="12436475" cy="4662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36"/>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12073" y="6580200"/>
            <a:ext cx="2798207" cy="372394"/>
          </a:xfrm>
        </p:spPr>
        <p:txBody>
          <a:bodyPr/>
          <a:lstStyle>
            <a:lvl1pPr>
              <a:defRPr>
                <a:solidFill>
                  <a:schemeClr val="bg1"/>
                </a:solidFill>
              </a:defRPr>
            </a:lvl1pPr>
          </a:lstStyle>
          <a:p>
            <a:fld id="{DC76426A-DF8C-4B33-AC87-8CA5E8B7F10A}" type="datetimeFigureOut">
              <a:rPr lang="es-ES" smtClean="0"/>
              <a:pPr/>
              <a:t>20/04/2024</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534883" y="6580200"/>
            <a:ext cx="4197310" cy="372394"/>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927094" y="6562579"/>
            <a:ext cx="2798207" cy="372394"/>
          </a:xfrm>
        </p:spPr>
        <p:txBody>
          <a:bodyPr/>
          <a:lstStyle>
            <a:lvl1pPr>
              <a:defRPr sz="1632">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55008" y="129107"/>
            <a:ext cx="10726460" cy="1194787"/>
          </a:xfrm>
          <a:noFill/>
        </p:spPr>
        <p:txBody>
          <a:bodyPr>
            <a:noAutofit/>
          </a:bodyPr>
          <a:lstStyle>
            <a:lvl1pPr>
              <a:defRPr sz="3672">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807062" y="6575909"/>
            <a:ext cx="1579879" cy="38230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s-ES" sz="1836" b="0">
                <a:solidFill>
                  <a:schemeClr val="bg1"/>
                </a:solidFill>
                <a:latin typeface="Helvetica" panose="020B0604020202020204" pitchFamily="34" charset="0"/>
                <a:cs typeface="Helvetica" panose="020B0604020202020204" pitchFamily="34" charset="0"/>
              </a:rPr>
              <a:t>#</a:t>
            </a:r>
            <a:r>
              <a:rPr lang="es-ES" sz="1836" b="0" err="1">
                <a:solidFill>
                  <a:schemeClr val="bg1"/>
                </a:solidFill>
                <a:latin typeface="Helvetica" panose="020B0604020202020204" pitchFamily="34" charset="0"/>
                <a:cs typeface="Helvetica" panose="020B0604020202020204" pitchFamily="34" charset="0"/>
              </a:rPr>
              <a:t>netcoreconf</a:t>
            </a:r>
            <a:endParaRPr lang="es-ES" sz="1836" b="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55008" y="1508194"/>
            <a:ext cx="10726460" cy="4437962"/>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543839" y="6106209"/>
            <a:ext cx="729830" cy="286306"/>
          </a:xfrm>
          <a:prstGeom prst="rect">
            <a:avLst/>
          </a:prstGeom>
          <a:noFill/>
        </p:spPr>
        <p:txBody>
          <a:bodyPr wrap="square" rtlCol="0">
            <a:spAutoFit/>
          </a:bodyPr>
          <a:lstStyle/>
          <a:p>
            <a:r>
              <a:rPr lang="es-ES" sz="1224" b="1">
                <a:solidFill>
                  <a:schemeClr val="bg1"/>
                </a:solidFill>
                <a:latin typeface="Trebuchet MS" panose="020B0603020202020204" pitchFamily="34" charset="0"/>
              </a:rPr>
              <a:t>2023</a:t>
            </a:r>
            <a:endParaRPr lang="es-ES" sz="2040" b="1">
              <a:solidFill>
                <a:schemeClr val="bg1"/>
              </a:solidFill>
              <a:latin typeface="Trebuchet MS" panose="020B0603020202020204" pitchFamily="34" charset="0"/>
            </a:endParaRPr>
          </a:p>
        </p:txBody>
      </p:sp>
    </p:spTree>
    <p:extLst>
      <p:ext uri="{BB962C8B-B14F-4D97-AF65-F5344CB8AC3E}">
        <p14:creationId xmlns:p14="http://schemas.microsoft.com/office/powerpoint/2010/main" val="305152593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ción azul-verde">
    <p:spTree>
      <p:nvGrpSpPr>
        <p:cNvPr id="1" name=""/>
        <p:cNvGrpSpPr/>
        <p:nvPr/>
      </p:nvGrpSpPr>
      <p:grpSpPr>
        <a:xfrm>
          <a:off x="0" y="0"/>
          <a:ext cx="0" cy="0"/>
          <a:chOff x="0" y="0"/>
          <a:chExt cx="0" cy="0"/>
        </a:xfrm>
      </p:grpSpPr>
      <p:sp>
        <p:nvSpPr>
          <p:cNvPr id="11" name="6 Rectángulo"/>
          <p:cNvSpPr/>
          <p:nvPr userDrawn="1"/>
        </p:nvSpPr>
        <p:spPr>
          <a:xfrm>
            <a:off x="2" y="1"/>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219"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9" y="3535243"/>
            <a:ext cx="4862587" cy="523534"/>
          </a:xfrm>
          <a:prstGeom prst="rect">
            <a:avLst/>
          </a:prstGeom>
        </p:spPr>
        <p:txBody>
          <a:bodyPr/>
          <a:lstStyle/>
          <a:p>
            <a:endParaRPr lang="es-ES" dirty="0"/>
          </a:p>
        </p:txBody>
      </p:sp>
      <p:sp>
        <p:nvSpPr>
          <p:cNvPr id="6" name="Rectángulo 5"/>
          <p:cNvSpPr/>
          <p:nvPr/>
        </p:nvSpPr>
        <p:spPr>
          <a:xfrm>
            <a:off x="6218237" y="-25449"/>
            <a:ext cx="6218238" cy="70199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3" dirty="0">
              <a:solidFill>
                <a:prstClr val="white"/>
              </a:solidFill>
            </a:endParaRPr>
          </a:p>
        </p:txBody>
      </p:sp>
      <p:pic>
        <p:nvPicPr>
          <p:cNvPr id="5" name="Imagen 4"/>
          <p:cNvPicPr>
            <a:picLocks noChangeAspect="1"/>
          </p:cNvPicPr>
          <p:nvPr/>
        </p:nvPicPr>
        <p:blipFill>
          <a:blip r:embed="rId2"/>
          <a:stretch>
            <a:fillRect/>
          </a:stretch>
        </p:blipFill>
        <p:spPr>
          <a:xfrm>
            <a:off x="11147877" y="6585983"/>
            <a:ext cx="892560" cy="175211"/>
          </a:xfrm>
          <a:prstGeom prst="rect">
            <a:avLst/>
          </a:prstGeom>
        </p:spPr>
      </p:pic>
      <p:sp>
        <p:nvSpPr>
          <p:cNvPr id="7" name="6 Rectángulo"/>
          <p:cNvSpPr/>
          <p:nvPr/>
        </p:nvSpPr>
        <p:spPr>
          <a:xfrm>
            <a:off x="3" y="1"/>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219"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8" y="3297430"/>
            <a:ext cx="463652"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3" dirty="0">
              <a:solidFill>
                <a:prstClr val="white"/>
              </a:solidFill>
            </a:endParaRPr>
          </a:p>
        </p:txBody>
      </p:sp>
      <p:sp>
        <p:nvSpPr>
          <p:cNvPr id="2" name="Título 1"/>
          <p:cNvSpPr>
            <a:spLocks noGrp="1"/>
          </p:cNvSpPr>
          <p:nvPr>
            <p:ph type="title"/>
          </p:nvPr>
        </p:nvSpPr>
        <p:spPr>
          <a:xfrm>
            <a:off x="327765" y="166726"/>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218237" y="-25450"/>
            <a:ext cx="6218238" cy="70199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3" dirty="0">
              <a:solidFill>
                <a:prstClr val="white"/>
              </a:solidFill>
            </a:endParaRPr>
          </a:p>
        </p:txBody>
      </p:sp>
      <p:pic>
        <p:nvPicPr>
          <p:cNvPr id="10" name="Imagen 9"/>
          <p:cNvPicPr>
            <a:picLocks noChangeAspect="1"/>
          </p:cNvPicPr>
          <p:nvPr userDrawn="1"/>
        </p:nvPicPr>
        <p:blipFill>
          <a:blip r:embed="rId2"/>
          <a:stretch>
            <a:fillRect/>
          </a:stretch>
        </p:blipFill>
        <p:spPr>
          <a:xfrm>
            <a:off x="11147877" y="6585983"/>
            <a:ext cx="892560" cy="175211"/>
          </a:xfrm>
          <a:prstGeom prst="rect">
            <a:avLst/>
          </a:prstGeom>
        </p:spPr>
      </p:pic>
      <p:sp>
        <p:nvSpPr>
          <p:cNvPr id="12" name="Triángulo isósceles 11"/>
          <p:cNvSpPr/>
          <p:nvPr userDrawn="1"/>
        </p:nvSpPr>
        <p:spPr>
          <a:xfrm rot="19765711">
            <a:off x="5888527" y="3297430"/>
            <a:ext cx="463652"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3" dirty="0">
              <a:solidFill>
                <a:prstClr val="white"/>
              </a:solidFill>
            </a:endParaRPr>
          </a:p>
        </p:txBody>
      </p:sp>
    </p:spTree>
    <p:extLst>
      <p:ext uri="{BB962C8B-B14F-4D97-AF65-F5344CB8AC3E}">
        <p14:creationId xmlns:p14="http://schemas.microsoft.com/office/powerpoint/2010/main" val="22273140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a:extLst>
              <a:ext uri="{FF2B5EF4-FFF2-40B4-BE49-F238E27FC236}">
                <a16:creationId xmlns:a16="http://schemas.microsoft.com/office/drawing/2014/main" id="{A547EE5A-ACB4-4CAA-8C2B-35ACEB2C10D3}"/>
              </a:ext>
            </a:extLst>
          </p:cNvPr>
          <p:cNvPicPr>
            <a:picLocks noChangeAspect="1" noChangeArrowheads="1"/>
          </p:cNvPicPr>
          <p:nvPr userDrawn="1"/>
        </p:nvPicPr>
        <p:blipFill>
          <a:blip r:embed="rId3"/>
          <a:srcRect/>
          <a:stretch/>
        </p:blipFill>
        <p:spPr bwMode="auto">
          <a:xfrm>
            <a:off x="10715315" y="5555796"/>
            <a:ext cx="1318243" cy="10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5" name="Group 4">
            <a:extLst>
              <a:ext uri="{FF2B5EF4-FFF2-40B4-BE49-F238E27FC236}">
                <a16:creationId xmlns:a16="http://schemas.microsoft.com/office/drawing/2014/main" id="{777D4634-E12D-4F3C-8848-E41C183EBE33}"/>
              </a:ext>
            </a:extLst>
          </p:cNvPr>
          <p:cNvGrpSpPr/>
          <p:nvPr userDrawn="1"/>
        </p:nvGrpSpPr>
        <p:grpSpPr>
          <a:xfrm>
            <a:off x="1" y="6240463"/>
            <a:ext cx="12436474" cy="754062"/>
            <a:chOff x="1" y="6240463"/>
            <a:chExt cx="12436474" cy="754062"/>
          </a:xfrm>
        </p:grpSpPr>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pic>
          <p:nvPicPr>
            <p:cNvPr id="3074" name="Picture 2">
              <a:extLst>
                <a:ext uri="{FF2B5EF4-FFF2-40B4-BE49-F238E27FC236}">
                  <a16:creationId xmlns:a16="http://schemas.microsoft.com/office/drawing/2014/main" id="{661022FB-F1AC-4578-B53E-77613F1EC93F}"/>
                </a:ext>
              </a:extLst>
            </p:cNvPr>
            <p:cNvPicPr>
              <a:picLocks noChangeAspect="1" noChangeArrowheads="1"/>
            </p:cNvPicPr>
            <p:nvPr userDrawn="1"/>
          </p:nvPicPr>
          <p:blipFill>
            <a:blip r:embed="rId4"/>
            <a:srcRect/>
            <a:stretch/>
          </p:blipFill>
          <p:spPr bwMode="auto">
            <a:xfrm>
              <a:off x="556178" y="6324593"/>
              <a:ext cx="759373" cy="58580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C7B981B0-F6EC-44B0-B6FD-1E539A2444DB}"/>
              </a:ext>
            </a:extLst>
          </p:cNvPr>
          <p:cNvSpPr txBox="1"/>
          <p:nvPr userDrawn="1"/>
        </p:nvSpPr>
        <p:spPr>
          <a:xfrm>
            <a:off x="9912107" y="287242"/>
            <a:ext cx="1640129"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#YourHashtag</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4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2" name="Group 1">
            <a:extLst>
              <a:ext uri="{FF2B5EF4-FFF2-40B4-BE49-F238E27FC236}">
                <a16:creationId xmlns:a16="http://schemas.microsoft.com/office/drawing/2014/main" id="{7398FAFD-BC2F-4CB8-BEB1-0D3206027F43}"/>
              </a:ext>
            </a:extLst>
          </p:cNvPr>
          <p:cNvGrpSpPr/>
          <p:nvPr userDrawn="1"/>
        </p:nvGrpSpPr>
        <p:grpSpPr>
          <a:xfrm>
            <a:off x="1" y="487"/>
            <a:ext cx="12436474" cy="664537"/>
            <a:chOff x="1" y="487"/>
            <a:chExt cx="12436474" cy="664537"/>
          </a:xfrm>
        </p:grpSpPr>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n-lt"/>
                  <a:ea typeface="Segoe UI" pitchFamily="34" charset="0"/>
                  <a:cs typeface="Segoe UI" pitchFamily="34" charset="0"/>
                </a:rPr>
                <a:t>#</a:t>
              </a:r>
              <a:r>
                <a:rPr lang="en-US" sz="2000" kern="1200" dirty="0" err="1">
                  <a:solidFill>
                    <a:schemeClr val="bg1"/>
                  </a:solidFill>
                  <a:latin typeface="+mn-lt"/>
                  <a:ea typeface="Segoe UI" pitchFamily="34" charset="0"/>
                  <a:cs typeface="Segoe UI" pitchFamily="34" charset="0"/>
                </a:rPr>
                <a:t>GlobalAzure</a:t>
              </a:r>
              <a:endParaRPr lang="en-US" sz="2000" kern="1200" dirty="0">
                <a:solidFill>
                  <a:schemeClr val="bg1"/>
                </a:solidFill>
                <a:latin typeface="+mn-lt"/>
                <a:ea typeface="Segoe UI" pitchFamily="34" charset="0"/>
                <a:cs typeface="Segoe UI" pitchFamily="34" charset="0"/>
              </a:endParaRPr>
            </a:p>
          </p:txBody>
        </p:sp>
        <p:pic>
          <p:nvPicPr>
            <p:cNvPr id="7" name="Picture 2">
              <a:extLst>
                <a:ext uri="{FF2B5EF4-FFF2-40B4-BE49-F238E27FC236}">
                  <a16:creationId xmlns:a16="http://schemas.microsoft.com/office/drawing/2014/main" id="{2B7C705D-D751-4036-809B-5677A0C9481D}"/>
                </a:ext>
              </a:extLst>
            </p:cNvPr>
            <p:cNvPicPr>
              <a:picLocks noChangeAspect="1" noChangeArrowheads="1"/>
            </p:cNvPicPr>
            <p:nvPr userDrawn="1"/>
          </p:nvPicPr>
          <p:blipFill>
            <a:blip r:embed="rId4"/>
            <a:srcRect/>
            <a:stretch/>
          </p:blipFill>
          <p:spPr bwMode="auto">
            <a:xfrm>
              <a:off x="556177" y="38118"/>
              <a:ext cx="759373" cy="58927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9426B6C6-BF79-4803-850F-9B763038DD30}"/>
              </a:ext>
            </a:extLst>
          </p:cNvPr>
          <p:cNvSpPr txBox="1"/>
          <p:nvPr userDrawn="1"/>
        </p:nvSpPr>
        <p:spPr>
          <a:xfrm>
            <a:off x="9999227" y="6219589"/>
            <a:ext cx="1640129"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#YourHashtag</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6C4BA6A-4F70-4166-A7E0-B045642A6F23}"/>
              </a:ext>
            </a:extLst>
          </p:cNvPr>
          <p:cNvPicPr>
            <a:picLocks noChangeAspect="1" noChangeArrowheads="1"/>
          </p:cNvPicPr>
          <p:nvPr userDrawn="1"/>
        </p:nvPicPr>
        <p:blipFill>
          <a:blip r:embed="rId2"/>
          <a:srcRect/>
          <a:stretch/>
        </p:blipFill>
        <p:spPr bwMode="auto">
          <a:xfrm>
            <a:off x="10715315" y="5555796"/>
            <a:ext cx="1318243" cy="10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83" r:id="rId3"/>
    <p:sldLayoutId id="2147484300" r:id="rId4"/>
    <p:sldLayoutId id="2147484318"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378" r:id="rId16"/>
    <p:sldLayoutId id="2147484249" r:id="rId17"/>
    <p:sldLayoutId id="2147484343" r:id="rId18"/>
    <p:sldLayoutId id="2147484344" r:id="rId19"/>
    <p:sldLayoutId id="2147484301" r:id="rId20"/>
    <p:sldLayoutId id="2147484252" r:id="rId21"/>
    <p:sldLayoutId id="2147484251" r:id="rId22"/>
    <p:sldLayoutId id="2147484254" r:id="rId23"/>
    <p:sldLayoutId id="2147484257" r:id="rId24"/>
    <p:sldLayoutId id="2147484377" r:id="rId25"/>
    <p:sldLayoutId id="2147484380" r:id="rId26"/>
    <p:sldLayoutId id="2147484258" r:id="rId27"/>
    <p:sldLayoutId id="2147484260" r:id="rId28"/>
    <p:sldLayoutId id="2147484299" r:id="rId29"/>
    <p:sldLayoutId id="2147484345" r:id="rId30"/>
    <p:sldLayoutId id="2147484263" r:id="rId31"/>
    <p:sldLayoutId id="2147484376" r:id="rId32"/>
    <p:sldLayoutId id="2147484381" r:id="rId33"/>
    <p:sldLayoutId id="2147484384" r:id="rId34"/>
    <p:sldLayoutId id="2147484385"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slideLayout" Target="../slideLayouts/slideLayout17.xml"/><Relationship Id="rId7" Type="http://schemas.openxmlformats.org/officeDocument/2006/relationships/image" Target="../media/image13.jpeg"/><Relationship Id="rId12" Type="http://schemas.openxmlformats.org/officeDocument/2006/relationships/image" Target="../media/image18.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hyperlink" Target="mailto:adiaz@encamina.com" TargetMode="External"/><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notesSlide" Target="../notesSlides/notesSlide2.xml"/><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3.emf"/><Relationship Id="rId7" Type="http://schemas.openxmlformats.org/officeDocument/2006/relationships/image" Target="../media/image27.png"/><Relationship Id="rId2" Type="http://schemas.openxmlformats.org/officeDocument/2006/relationships/image" Target="../media/image22.emf"/><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2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93120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2E63-52B9-C48F-69E4-A0C9A1F74408}"/>
              </a:ext>
            </a:extLst>
          </p:cNvPr>
          <p:cNvSpPr>
            <a:spLocks noGrp="1"/>
          </p:cNvSpPr>
          <p:nvPr>
            <p:ph type="title"/>
          </p:nvPr>
        </p:nvSpPr>
        <p:spPr>
          <a:xfrm>
            <a:off x="503237" y="1241426"/>
            <a:ext cx="5257801" cy="3841052"/>
          </a:xfrm>
        </p:spPr>
        <p:txBody>
          <a:bodyPr/>
          <a:lstStyle/>
          <a:p>
            <a:r>
              <a:rPr lang="es-ES" dirty="0" err="1"/>
              <a:t>Comparision</a:t>
            </a:r>
            <a:r>
              <a:rPr lang="es-ES" dirty="0"/>
              <a:t> </a:t>
            </a:r>
            <a:r>
              <a:rPr lang="es-ES" dirty="0" err="1"/>
              <a:t>with</a:t>
            </a:r>
            <a:r>
              <a:rPr lang="es-ES" dirty="0"/>
              <a:t> </a:t>
            </a:r>
            <a:r>
              <a:rPr lang="es-ES" dirty="0" err="1"/>
              <a:t>other</a:t>
            </a:r>
            <a:r>
              <a:rPr lang="es-ES" dirty="0"/>
              <a:t> container </a:t>
            </a:r>
            <a:r>
              <a:rPr lang="es-ES" dirty="0" err="1"/>
              <a:t>options</a:t>
            </a:r>
            <a:endParaRPr lang="en-US" dirty="0"/>
          </a:p>
        </p:txBody>
      </p:sp>
      <p:pic>
        <p:nvPicPr>
          <p:cNvPr id="5" name="Marcador de posición de imagen 4" descr="Imagen que contiene tabla, agua, naranja, colorido&#10;&#10;Descripción generada automáticamente">
            <a:extLst>
              <a:ext uri="{FF2B5EF4-FFF2-40B4-BE49-F238E27FC236}">
                <a16:creationId xmlns:a16="http://schemas.microsoft.com/office/drawing/2014/main" id="{F18A4C32-C268-81DD-7B53-BF6BBB8934F7}"/>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19528702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598D47-7783-7F4C-35FA-F2C61D60440E}"/>
              </a:ext>
            </a:extLst>
          </p:cNvPr>
          <p:cNvSpPr>
            <a:spLocks noGrp="1"/>
          </p:cNvSpPr>
          <p:nvPr>
            <p:ph type="body" sz="quarter" idx="10"/>
          </p:nvPr>
        </p:nvSpPr>
        <p:spPr>
          <a:xfrm>
            <a:off x="274638" y="2080754"/>
            <a:ext cx="11887198" cy="4407360"/>
          </a:xfrm>
        </p:spPr>
        <p:txBody>
          <a:bodyPr/>
          <a:lstStyle/>
          <a:p>
            <a:r>
              <a:rPr lang="en-US" sz="3600" dirty="0"/>
              <a:t>Azure Container Apps</a:t>
            </a:r>
          </a:p>
          <a:p>
            <a:r>
              <a:rPr lang="en-US" sz="3600" dirty="0"/>
              <a:t>Azure App Service</a:t>
            </a:r>
          </a:p>
          <a:p>
            <a:r>
              <a:rPr lang="en-US" sz="3600" dirty="0"/>
              <a:t>Azure Container Instances</a:t>
            </a:r>
          </a:p>
          <a:p>
            <a:r>
              <a:rPr lang="en-US" sz="3600" dirty="0"/>
              <a:t>Azure Kubernetes Service</a:t>
            </a:r>
          </a:p>
          <a:p>
            <a:r>
              <a:rPr lang="en-US" sz="3600" dirty="0"/>
              <a:t>Azure Functions</a:t>
            </a:r>
          </a:p>
          <a:p>
            <a:r>
              <a:rPr lang="en-US" sz="3600" dirty="0"/>
              <a:t>Azure Spring Apps</a:t>
            </a:r>
          </a:p>
          <a:p>
            <a:r>
              <a:rPr lang="en-US" sz="3600" dirty="0"/>
              <a:t>Azure Red Hat OpenShift</a:t>
            </a:r>
          </a:p>
        </p:txBody>
      </p:sp>
      <p:sp>
        <p:nvSpPr>
          <p:cNvPr id="4" name="Title 3">
            <a:extLst>
              <a:ext uri="{FF2B5EF4-FFF2-40B4-BE49-F238E27FC236}">
                <a16:creationId xmlns:a16="http://schemas.microsoft.com/office/drawing/2014/main" id="{486506AE-7663-021E-F7B1-60C971C53BAF}"/>
              </a:ext>
            </a:extLst>
          </p:cNvPr>
          <p:cNvSpPr>
            <a:spLocks noGrp="1"/>
          </p:cNvSpPr>
          <p:nvPr>
            <p:ph type="title"/>
          </p:nvPr>
        </p:nvSpPr>
        <p:spPr/>
        <p:txBody>
          <a:bodyPr/>
          <a:lstStyle/>
          <a:p>
            <a:r>
              <a:rPr lang="es-ES" dirty="0" err="1"/>
              <a:t>Other</a:t>
            </a:r>
            <a:r>
              <a:rPr lang="es-ES" dirty="0"/>
              <a:t> container </a:t>
            </a:r>
            <a:r>
              <a:rPr lang="es-ES" dirty="0" err="1"/>
              <a:t>options</a:t>
            </a:r>
            <a:endParaRPr lang="en-US" dirty="0"/>
          </a:p>
        </p:txBody>
      </p:sp>
    </p:spTree>
    <p:extLst>
      <p:ext uri="{BB962C8B-B14F-4D97-AF65-F5344CB8AC3E}">
        <p14:creationId xmlns:p14="http://schemas.microsoft.com/office/powerpoint/2010/main" val="2527879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A07C0B-FFE6-5CF6-7511-1306E4AC272F}"/>
              </a:ext>
            </a:extLst>
          </p:cNvPr>
          <p:cNvSpPr>
            <a:spLocks noGrp="1"/>
          </p:cNvSpPr>
          <p:nvPr>
            <p:ph type="title"/>
          </p:nvPr>
        </p:nvSpPr>
        <p:spPr>
          <a:xfrm>
            <a:off x="503237" y="1241426"/>
            <a:ext cx="5257801" cy="1098762"/>
          </a:xfrm>
        </p:spPr>
        <p:txBody>
          <a:bodyPr/>
          <a:lstStyle/>
          <a:p>
            <a:r>
              <a:rPr lang="es-ES" dirty="0"/>
              <a:t>Plan </a:t>
            </a:r>
            <a:r>
              <a:rPr lang="es-ES" dirty="0" err="1"/>
              <a:t>Types</a:t>
            </a:r>
            <a:endParaRPr lang="en-US" dirty="0"/>
          </a:p>
        </p:txBody>
      </p:sp>
      <p:pic>
        <p:nvPicPr>
          <p:cNvPr id="3" name="Marcador de posición de imagen 2" descr="Humo saliendo de la tierra desde el espacio&#10;&#10;Descripción generada automáticamente con confianza baja">
            <a:extLst>
              <a:ext uri="{FF2B5EF4-FFF2-40B4-BE49-F238E27FC236}">
                <a16:creationId xmlns:a16="http://schemas.microsoft.com/office/drawing/2014/main" id="{67E97F95-930C-1C7B-78BC-0FBD38481DFB}"/>
              </a:ext>
            </a:extLst>
          </p:cNvPr>
          <p:cNvPicPr>
            <a:picLocks noGrp="1" noChangeAspect="1"/>
          </p:cNvPicPr>
          <p:nvPr>
            <p:ph type="pic" sz="quarter" idx="10"/>
          </p:nvPr>
        </p:nvPicPr>
        <p:blipFill>
          <a:blip r:embed="rId3"/>
          <a:srcRect l="5551" r="5551"/>
          <a:stretch>
            <a:fillRect/>
          </a:stretch>
        </p:blipFill>
        <p:spPr/>
      </p:pic>
    </p:spTree>
    <p:extLst>
      <p:ext uri="{BB962C8B-B14F-4D97-AF65-F5344CB8AC3E}">
        <p14:creationId xmlns:p14="http://schemas.microsoft.com/office/powerpoint/2010/main" val="30972553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7318C2-1913-A65F-BFC9-4AEEC93F9765}"/>
              </a:ext>
            </a:extLst>
          </p:cNvPr>
          <p:cNvSpPr>
            <a:spLocks noGrp="1"/>
          </p:cNvSpPr>
          <p:nvPr>
            <p:ph type="body" sz="quarter" idx="10"/>
          </p:nvPr>
        </p:nvSpPr>
        <p:spPr>
          <a:xfrm>
            <a:off x="274638" y="2080754"/>
            <a:ext cx="11887198" cy="1415772"/>
          </a:xfrm>
        </p:spPr>
        <p:txBody>
          <a:bodyPr/>
          <a:lstStyle/>
          <a:p>
            <a:r>
              <a:rPr lang="es-ES" dirty="0" err="1"/>
              <a:t>Dedicated</a:t>
            </a:r>
            <a:endParaRPr lang="es-ES" dirty="0"/>
          </a:p>
          <a:p>
            <a:r>
              <a:rPr lang="es-ES" dirty="0" err="1"/>
              <a:t>Consumption</a:t>
            </a:r>
            <a:endParaRPr lang="en-US" dirty="0"/>
          </a:p>
        </p:txBody>
      </p:sp>
      <p:sp>
        <p:nvSpPr>
          <p:cNvPr id="4" name="Title 3">
            <a:extLst>
              <a:ext uri="{FF2B5EF4-FFF2-40B4-BE49-F238E27FC236}">
                <a16:creationId xmlns:a16="http://schemas.microsoft.com/office/drawing/2014/main" id="{00F3CB82-9480-470D-33B7-5A5CD3116604}"/>
              </a:ext>
            </a:extLst>
          </p:cNvPr>
          <p:cNvSpPr>
            <a:spLocks noGrp="1"/>
          </p:cNvSpPr>
          <p:nvPr>
            <p:ph type="title"/>
          </p:nvPr>
        </p:nvSpPr>
        <p:spPr/>
        <p:txBody>
          <a:bodyPr/>
          <a:lstStyle/>
          <a:p>
            <a:r>
              <a:rPr lang="es-ES" dirty="0"/>
              <a:t>Plan </a:t>
            </a:r>
            <a:r>
              <a:rPr lang="es-ES" dirty="0" err="1"/>
              <a:t>Types</a:t>
            </a:r>
            <a:endParaRPr lang="en-US" dirty="0"/>
          </a:p>
        </p:txBody>
      </p:sp>
    </p:spTree>
    <p:extLst>
      <p:ext uri="{BB962C8B-B14F-4D97-AF65-F5344CB8AC3E}">
        <p14:creationId xmlns:p14="http://schemas.microsoft.com/office/powerpoint/2010/main" val="15683549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ACA5-2E1A-997A-E87D-FDF135534244}"/>
              </a:ext>
            </a:extLst>
          </p:cNvPr>
          <p:cNvSpPr>
            <a:spLocks noGrp="1"/>
          </p:cNvSpPr>
          <p:nvPr>
            <p:ph type="title"/>
          </p:nvPr>
        </p:nvSpPr>
        <p:spPr>
          <a:xfrm>
            <a:off x="503237" y="1241426"/>
            <a:ext cx="5257801" cy="1098762"/>
          </a:xfrm>
        </p:spPr>
        <p:txBody>
          <a:bodyPr/>
          <a:lstStyle/>
          <a:p>
            <a:r>
              <a:rPr lang="es-ES" dirty="0" err="1"/>
              <a:t>Environments</a:t>
            </a:r>
            <a:endParaRPr lang="en-US" dirty="0"/>
          </a:p>
        </p:txBody>
      </p:sp>
      <p:pic>
        <p:nvPicPr>
          <p:cNvPr id="5" name="Marcador de posición de imagen 4" descr="Pantalla de juego de computadora&#10;&#10;Descripción generada automáticamente con confianza baja">
            <a:extLst>
              <a:ext uri="{FF2B5EF4-FFF2-40B4-BE49-F238E27FC236}">
                <a16:creationId xmlns:a16="http://schemas.microsoft.com/office/drawing/2014/main" id="{A7A6FFBE-AA08-F4D8-44AF-7ACEA423805E}"/>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7832656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7318C2-1913-A65F-BFC9-4AEEC93F9765}"/>
              </a:ext>
            </a:extLst>
          </p:cNvPr>
          <p:cNvSpPr>
            <a:spLocks noGrp="1"/>
          </p:cNvSpPr>
          <p:nvPr>
            <p:ph type="body" sz="quarter" idx="10"/>
          </p:nvPr>
        </p:nvSpPr>
        <p:spPr>
          <a:xfrm>
            <a:off x="274638" y="2080754"/>
            <a:ext cx="11887198" cy="2092881"/>
          </a:xfrm>
        </p:spPr>
        <p:txBody>
          <a:bodyPr/>
          <a:lstStyle/>
          <a:p>
            <a:r>
              <a:rPr lang="es-ES" dirty="0" err="1"/>
              <a:t>Types</a:t>
            </a:r>
            <a:endParaRPr lang="es-ES" dirty="0"/>
          </a:p>
          <a:p>
            <a:r>
              <a:rPr lang="es-ES" dirty="0"/>
              <a:t>Logs</a:t>
            </a:r>
          </a:p>
          <a:p>
            <a:r>
              <a:rPr lang="es-ES" dirty="0" err="1"/>
              <a:t>Policies</a:t>
            </a:r>
            <a:endParaRPr lang="en-US" dirty="0"/>
          </a:p>
        </p:txBody>
      </p:sp>
      <p:sp>
        <p:nvSpPr>
          <p:cNvPr id="4" name="Title 3">
            <a:extLst>
              <a:ext uri="{FF2B5EF4-FFF2-40B4-BE49-F238E27FC236}">
                <a16:creationId xmlns:a16="http://schemas.microsoft.com/office/drawing/2014/main" id="{00F3CB82-9480-470D-33B7-5A5CD3116604}"/>
              </a:ext>
            </a:extLst>
          </p:cNvPr>
          <p:cNvSpPr>
            <a:spLocks noGrp="1"/>
          </p:cNvSpPr>
          <p:nvPr>
            <p:ph type="title"/>
          </p:nvPr>
        </p:nvSpPr>
        <p:spPr/>
        <p:txBody>
          <a:bodyPr/>
          <a:lstStyle/>
          <a:p>
            <a:r>
              <a:rPr lang="es-ES" dirty="0" err="1"/>
              <a:t>Environments</a:t>
            </a:r>
            <a:endParaRPr lang="en-US" dirty="0"/>
          </a:p>
        </p:txBody>
      </p:sp>
      <p:pic>
        <p:nvPicPr>
          <p:cNvPr id="4098" name="Picture 2" descr="Azure Container Apps environments.">
            <a:extLst>
              <a:ext uri="{FF2B5EF4-FFF2-40B4-BE49-F238E27FC236}">
                <a16:creationId xmlns:a16="http://schemas.microsoft.com/office/drawing/2014/main" id="{50121339-3FB8-947B-2E36-55CD4D187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837" y="1516062"/>
            <a:ext cx="7439353" cy="5033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2270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F7A3-49AD-0533-3172-37228AC72604}"/>
              </a:ext>
            </a:extLst>
          </p:cNvPr>
          <p:cNvSpPr>
            <a:spLocks noGrp="1"/>
          </p:cNvSpPr>
          <p:nvPr>
            <p:ph type="title"/>
          </p:nvPr>
        </p:nvSpPr>
        <p:spPr>
          <a:xfrm>
            <a:off x="503237" y="1241426"/>
            <a:ext cx="5257801" cy="3841052"/>
          </a:xfrm>
        </p:spPr>
        <p:txBody>
          <a:bodyPr/>
          <a:lstStyle/>
          <a:p>
            <a:r>
              <a:rPr lang="es-ES" dirty="0" err="1"/>
              <a:t>Containers</a:t>
            </a:r>
            <a:r>
              <a:rPr lang="es-ES" dirty="0"/>
              <a:t> in Azure Container Apps</a:t>
            </a:r>
            <a:endParaRPr lang="en-US" dirty="0"/>
          </a:p>
        </p:txBody>
      </p:sp>
      <p:pic>
        <p:nvPicPr>
          <p:cNvPr id="5" name="Marcador de posición de imagen 4" descr="Imagen que contiene tabla, pequeño&#10;&#10;Descripción generada automáticamente">
            <a:extLst>
              <a:ext uri="{FF2B5EF4-FFF2-40B4-BE49-F238E27FC236}">
                <a16:creationId xmlns:a16="http://schemas.microsoft.com/office/drawing/2014/main" id="{3686B4EF-BA2C-003F-B8EE-20969EC05C7A}"/>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56104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C0DD5-FF97-910A-8C9D-DBE46AC8F25F}"/>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1C4A6272-6274-F4CA-884A-AF3E374F0788}"/>
              </a:ext>
            </a:extLst>
          </p:cNvPr>
          <p:cNvSpPr>
            <a:spLocks noGrp="1"/>
          </p:cNvSpPr>
          <p:nvPr>
            <p:ph type="body" sz="quarter" idx="10"/>
          </p:nvPr>
        </p:nvSpPr>
        <p:spPr/>
        <p:txBody>
          <a:bodyPr/>
          <a:lstStyle/>
          <a:p>
            <a:endParaRPr lang="es-ES"/>
          </a:p>
        </p:txBody>
      </p:sp>
      <p:sp>
        <p:nvSpPr>
          <p:cNvPr id="4" name="Marcador de texto 3">
            <a:extLst>
              <a:ext uri="{FF2B5EF4-FFF2-40B4-BE49-F238E27FC236}">
                <a16:creationId xmlns:a16="http://schemas.microsoft.com/office/drawing/2014/main" id="{1A8D9F8D-1739-FACE-AD6B-A6D4AF264345}"/>
              </a:ext>
            </a:extLst>
          </p:cNvPr>
          <p:cNvSpPr>
            <a:spLocks noGrp="1"/>
          </p:cNvSpPr>
          <p:nvPr>
            <p:ph type="body" sz="quarter" idx="11"/>
          </p:nvPr>
        </p:nvSpPr>
        <p:spPr/>
        <p:txBody>
          <a:bodyPr/>
          <a:lstStyle/>
          <a:p>
            <a:endParaRPr lang="es-ES"/>
          </a:p>
        </p:txBody>
      </p:sp>
      <p:pic>
        <p:nvPicPr>
          <p:cNvPr id="3074" name="Picture 2" descr="Azure Container Apps: Containers">
            <a:extLst>
              <a:ext uri="{FF2B5EF4-FFF2-40B4-BE49-F238E27FC236}">
                <a16:creationId xmlns:a16="http://schemas.microsoft.com/office/drawing/2014/main" id="{1FE8DD2F-34CF-E8DB-75AE-36F804B88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 y="19177"/>
            <a:ext cx="10515600" cy="697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900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C4C500-3274-DE14-9574-F062901C852B}"/>
              </a:ext>
            </a:extLst>
          </p:cNvPr>
          <p:cNvSpPr>
            <a:spLocks noGrp="1"/>
          </p:cNvSpPr>
          <p:nvPr>
            <p:ph type="title"/>
          </p:nvPr>
        </p:nvSpPr>
        <p:spPr/>
        <p:txBody>
          <a:bodyPr/>
          <a:lstStyle/>
          <a:p>
            <a:r>
              <a:rPr lang="es-ES" dirty="0" err="1"/>
              <a:t>Configuration</a:t>
            </a:r>
            <a:endParaRPr lang="es-ES" dirty="0"/>
          </a:p>
        </p:txBody>
      </p:sp>
      <p:sp>
        <p:nvSpPr>
          <p:cNvPr id="5" name="Marcador de texto 4">
            <a:extLst>
              <a:ext uri="{FF2B5EF4-FFF2-40B4-BE49-F238E27FC236}">
                <a16:creationId xmlns:a16="http://schemas.microsoft.com/office/drawing/2014/main" id="{3F327471-9F27-AD77-2D78-1E7582CC8DCA}"/>
              </a:ext>
            </a:extLst>
          </p:cNvPr>
          <p:cNvSpPr>
            <a:spLocks noGrp="1"/>
          </p:cNvSpPr>
          <p:nvPr>
            <p:ph type="body" sz="quarter" idx="10"/>
          </p:nvPr>
        </p:nvSpPr>
        <p:spPr>
          <a:xfrm>
            <a:off x="274639" y="1212849"/>
            <a:ext cx="5486399" cy="3016210"/>
          </a:xfrm>
        </p:spPr>
        <p:txBody>
          <a:bodyPr/>
          <a:lstStyle/>
          <a:p>
            <a:r>
              <a:rPr lang="fr-FR" dirty="0"/>
              <a:t>image</a:t>
            </a:r>
          </a:p>
          <a:p>
            <a:r>
              <a:rPr lang="fr-FR" dirty="0" err="1"/>
              <a:t>name</a:t>
            </a:r>
            <a:endParaRPr lang="fr-FR" dirty="0"/>
          </a:p>
          <a:p>
            <a:r>
              <a:rPr lang="fr-FR" dirty="0"/>
              <a:t>command</a:t>
            </a:r>
          </a:p>
          <a:p>
            <a:r>
              <a:rPr lang="es-ES" dirty="0" err="1"/>
              <a:t>args</a:t>
            </a:r>
            <a:endParaRPr lang="es-ES" dirty="0"/>
          </a:p>
          <a:p>
            <a:r>
              <a:rPr lang="es-ES" dirty="0" err="1"/>
              <a:t>env</a:t>
            </a:r>
            <a:endParaRPr lang="es-ES" dirty="0"/>
          </a:p>
        </p:txBody>
      </p:sp>
      <p:sp>
        <p:nvSpPr>
          <p:cNvPr id="9" name="Marcador de texto 8">
            <a:extLst>
              <a:ext uri="{FF2B5EF4-FFF2-40B4-BE49-F238E27FC236}">
                <a16:creationId xmlns:a16="http://schemas.microsoft.com/office/drawing/2014/main" id="{5E47955B-EEB3-88A5-E106-BCB28289770C}"/>
              </a:ext>
            </a:extLst>
          </p:cNvPr>
          <p:cNvSpPr>
            <a:spLocks noGrp="1"/>
          </p:cNvSpPr>
          <p:nvPr>
            <p:ph type="body" sz="quarter" idx="11"/>
          </p:nvPr>
        </p:nvSpPr>
        <p:spPr>
          <a:xfrm>
            <a:off x="6675439" y="1212849"/>
            <a:ext cx="5486399" cy="3016210"/>
          </a:xfrm>
        </p:spPr>
        <p:txBody>
          <a:bodyPr/>
          <a:lstStyle/>
          <a:p>
            <a:r>
              <a:rPr lang="es-ES" dirty="0" err="1"/>
              <a:t>resources.cpu</a:t>
            </a:r>
            <a:endParaRPr lang="es-ES" dirty="0"/>
          </a:p>
          <a:p>
            <a:r>
              <a:rPr lang="es-ES" dirty="0" err="1"/>
              <a:t>resources.memory</a:t>
            </a:r>
            <a:endParaRPr lang="es-ES" dirty="0"/>
          </a:p>
          <a:p>
            <a:r>
              <a:rPr lang="es-ES" dirty="0" err="1"/>
              <a:t>volumeMounts</a:t>
            </a:r>
            <a:endParaRPr lang="es-ES" dirty="0"/>
          </a:p>
          <a:p>
            <a:r>
              <a:rPr lang="es-ES" dirty="0"/>
              <a:t>probes</a:t>
            </a:r>
          </a:p>
          <a:p>
            <a:endParaRPr lang="es-ES" dirty="0"/>
          </a:p>
        </p:txBody>
      </p:sp>
    </p:spTree>
    <p:extLst>
      <p:ext uri="{BB962C8B-B14F-4D97-AF65-F5344CB8AC3E}">
        <p14:creationId xmlns:p14="http://schemas.microsoft.com/office/powerpoint/2010/main" val="17447587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4BE549-2BAC-0051-2BC8-38C35CEA8652}"/>
              </a:ext>
            </a:extLst>
          </p:cNvPr>
          <p:cNvSpPr>
            <a:spLocks noGrp="1"/>
          </p:cNvSpPr>
          <p:nvPr>
            <p:ph type="body" sz="quarter" idx="10"/>
          </p:nvPr>
        </p:nvSpPr>
        <p:spPr>
          <a:xfrm>
            <a:off x="274638" y="2080754"/>
            <a:ext cx="11887198" cy="3877985"/>
          </a:xfrm>
        </p:spPr>
        <p:txBody>
          <a:bodyPr/>
          <a:lstStyle/>
          <a:p>
            <a:r>
              <a:rPr lang="en-US" sz="3200" dirty="0"/>
              <a:t>You can run multiple containers in a single container app. </a:t>
            </a:r>
          </a:p>
          <a:p>
            <a:r>
              <a:rPr lang="en-US" sz="3200" dirty="0"/>
              <a:t>Shared hard disk and network resources </a:t>
            </a:r>
          </a:p>
          <a:p>
            <a:r>
              <a:rPr lang="en-US" sz="3200" dirty="0"/>
              <a:t>Same application lifecycle</a:t>
            </a:r>
          </a:p>
          <a:p>
            <a:endParaRPr lang="en-US" sz="3200" dirty="0"/>
          </a:p>
          <a:p>
            <a:r>
              <a:rPr lang="en-US" sz="3200" dirty="0"/>
              <a:t>There are two ways to run multiple containers:</a:t>
            </a:r>
          </a:p>
          <a:p>
            <a:pPr marL="571500" indent="-571500">
              <a:buFont typeface="Arial" panose="020B0604020202020204" pitchFamily="34" charset="0"/>
              <a:buChar char="•"/>
            </a:pPr>
            <a:r>
              <a:rPr lang="es-ES" sz="3200" dirty="0"/>
              <a:t>Sidecar </a:t>
            </a:r>
            <a:r>
              <a:rPr lang="es-ES" sz="3200" dirty="0" err="1"/>
              <a:t>containers</a:t>
            </a:r>
            <a:endParaRPr lang="es-ES" sz="3200" dirty="0"/>
          </a:p>
          <a:p>
            <a:pPr marL="571500" indent="-571500">
              <a:buFont typeface="Arial" panose="020B0604020202020204" pitchFamily="34" charset="0"/>
              <a:buChar char="•"/>
            </a:pPr>
            <a:r>
              <a:rPr lang="es-ES" sz="3200" dirty="0" err="1"/>
              <a:t>Init</a:t>
            </a:r>
            <a:r>
              <a:rPr lang="es-ES" sz="3200" dirty="0"/>
              <a:t> </a:t>
            </a:r>
            <a:r>
              <a:rPr lang="es-ES" sz="3200" dirty="0" err="1"/>
              <a:t>containers</a:t>
            </a:r>
            <a:endParaRPr lang="es-ES" sz="3200" dirty="0"/>
          </a:p>
        </p:txBody>
      </p:sp>
      <p:sp>
        <p:nvSpPr>
          <p:cNvPr id="2" name="Título 1">
            <a:extLst>
              <a:ext uri="{FF2B5EF4-FFF2-40B4-BE49-F238E27FC236}">
                <a16:creationId xmlns:a16="http://schemas.microsoft.com/office/drawing/2014/main" id="{07005604-5628-A833-A8AE-584ADBCF5FC1}"/>
              </a:ext>
            </a:extLst>
          </p:cNvPr>
          <p:cNvSpPr>
            <a:spLocks noGrp="1"/>
          </p:cNvSpPr>
          <p:nvPr>
            <p:ph type="title"/>
          </p:nvPr>
        </p:nvSpPr>
        <p:spPr/>
        <p:txBody>
          <a:bodyPr/>
          <a:lstStyle/>
          <a:p>
            <a:r>
              <a:rPr lang="es-ES" dirty="0" err="1"/>
              <a:t>Multiple</a:t>
            </a:r>
            <a:r>
              <a:rPr lang="es-ES" dirty="0"/>
              <a:t> </a:t>
            </a:r>
            <a:r>
              <a:rPr lang="es-ES" dirty="0" err="1"/>
              <a:t>containers</a:t>
            </a:r>
            <a:endParaRPr lang="es-ES" dirty="0"/>
          </a:p>
        </p:txBody>
      </p:sp>
    </p:spTree>
    <p:extLst>
      <p:ext uri="{BB962C8B-B14F-4D97-AF65-F5344CB8AC3E}">
        <p14:creationId xmlns:p14="http://schemas.microsoft.com/office/powerpoint/2010/main" val="28439694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erson&#10;&#10;Description automatically generated">
            <a:extLst>
              <a:ext uri="{FF2B5EF4-FFF2-40B4-BE49-F238E27FC236}">
                <a16:creationId xmlns:a16="http://schemas.microsoft.com/office/drawing/2014/main" id="{0AFD4801-2B82-FE22-8B81-B024D872F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6350" y="709167"/>
            <a:ext cx="10083774" cy="5576191"/>
          </a:xfrm>
          <a:prstGeom prst="rect">
            <a:avLst/>
          </a:prstGeom>
        </p:spPr>
      </p:pic>
      <p:grpSp>
        <p:nvGrpSpPr>
          <p:cNvPr id="4" name="Group 3">
            <a:extLst>
              <a:ext uri="{FF2B5EF4-FFF2-40B4-BE49-F238E27FC236}">
                <a16:creationId xmlns:a16="http://schemas.microsoft.com/office/drawing/2014/main" id="{1B8B3BE4-F987-A86E-9D84-06AC7F3F41F3}"/>
              </a:ext>
            </a:extLst>
          </p:cNvPr>
          <p:cNvGrpSpPr/>
          <p:nvPr/>
        </p:nvGrpSpPr>
        <p:grpSpPr>
          <a:xfrm>
            <a:off x="6756504" y="999337"/>
            <a:ext cx="6152464" cy="3299161"/>
            <a:chOff x="6632214" y="977170"/>
            <a:chExt cx="6032375" cy="3234765"/>
          </a:xfrm>
        </p:grpSpPr>
        <p:sp>
          <p:nvSpPr>
            <p:cNvPr id="21" name="Subtitle 1">
              <a:extLst>
                <a:ext uri="{FF2B5EF4-FFF2-40B4-BE49-F238E27FC236}">
                  <a16:creationId xmlns:a16="http://schemas.microsoft.com/office/drawing/2014/main" id="{01FD8B7E-B200-48B1-8540-BE5FA647CCF3}"/>
                </a:ext>
              </a:extLst>
            </p:cNvPr>
            <p:cNvSpPr txBox="1">
              <a:spLocks/>
            </p:cNvSpPr>
            <p:nvPr/>
          </p:nvSpPr>
          <p:spPr>
            <a:xfrm>
              <a:off x="6632215" y="1973619"/>
              <a:ext cx="3683782" cy="672447"/>
            </a:xfrm>
            <a:prstGeom prst="rect">
              <a:avLst/>
            </a:prstGeom>
          </p:spPr>
          <p:txBody>
            <a:bodyPr vert="horz" lIns="93920" tIns="46961" rIns="93920" bIns="46961"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2856" b="1" spc="-103" dirty="0">
                  <a:solidFill>
                    <a:schemeClr val="bg1"/>
                  </a:solidFill>
                  <a:latin typeface="Segoe UI Light" pitchFamily="34" charset="0"/>
                </a:rPr>
                <a:t>Sergio Parra Guerra</a:t>
              </a:r>
            </a:p>
          </p:txBody>
        </p:sp>
        <p:sp>
          <p:nvSpPr>
            <p:cNvPr id="22" name="Text Placeholder 4">
              <a:extLst>
                <a:ext uri="{FF2B5EF4-FFF2-40B4-BE49-F238E27FC236}">
                  <a16:creationId xmlns:a16="http://schemas.microsoft.com/office/drawing/2014/main" id="{4A371086-E804-470C-8D47-FDFC7A6DA0B5}"/>
                </a:ext>
              </a:extLst>
            </p:cNvPr>
            <p:cNvSpPr txBox="1">
              <a:spLocks/>
            </p:cNvSpPr>
            <p:nvPr/>
          </p:nvSpPr>
          <p:spPr>
            <a:xfrm>
              <a:off x="6632214" y="2716426"/>
              <a:ext cx="6032375" cy="1495509"/>
            </a:xfrm>
            <a:prstGeom prst="rect">
              <a:avLst/>
            </a:prstGeom>
          </p:spPr>
          <p:txBody>
            <a:bodyPr vert="horz" lIns="93920" tIns="46961" rIns="93920" bIns="46961"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2641" spc="-103" dirty="0">
                  <a:solidFill>
                    <a:schemeClr val="bg1"/>
                  </a:solidFill>
                  <a:latin typeface="Segoe UI Light" pitchFamily="34" charset="0"/>
                </a:rPr>
                <a:t>Software &amp; Cloud Architect at </a:t>
              </a:r>
              <a:r>
                <a:rPr lang="en-US" sz="2641" spc="-103" dirty="0" err="1">
                  <a:solidFill>
                    <a:schemeClr val="bg1"/>
                  </a:solidFill>
                  <a:latin typeface="Segoe UI Light" pitchFamily="34" charset="0"/>
                </a:rPr>
                <a:t>Encamina</a:t>
              </a:r>
              <a:endParaRPr lang="en-US" sz="2641" spc="-103" dirty="0">
                <a:solidFill>
                  <a:schemeClr val="bg1"/>
                </a:solidFill>
                <a:latin typeface="Segoe UI Light" pitchFamily="34" charset="0"/>
              </a:endParaRPr>
            </a:p>
            <a:p>
              <a:pPr marL="0" indent="0" defTabSz="1035565">
                <a:buNone/>
                <a:defRPr/>
              </a:pPr>
              <a:endParaRPr lang="en-US" sz="2641" spc="-103" dirty="0">
                <a:solidFill>
                  <a:schemeClr val="bg1"/>
                </a:solidFill>
                <a:latin typeface="Segoe UI Light" pitchFamily="34" charset="0"/>
              </a:endParaRPr>
            </a:p>
            <a:p>
              <a:pPr marL="0" lvl="1" indent="0" defTabSz="1035565">
                <a:spcBef>
                  <a:spcPts val="1040"/>
                </a:spcBef>
                <a:buNone/>
                <a:defRPr/>
              </a:pPr>
              <a:r>
                <a:rPr lang="en-US" sz="1696" dirty="0">
                  <a:solidFill>
                    <a:schemeClr val="bg1"/>
                  </a:solidFill>
                  <a:latin typeface="Segoe UI Light" panose="020B0502040204020203" pitchFamily="34" charset="0"/>
                  <a:cs typeface="Segoe UI Light" panose="020B0502040204020203" pitchFamily="34" charset="0"/>
                </a:rPr>
                <a:t>         @sparraguerra</a:t>
              </a:r>
              <a:endParaRPr lang="en-US" sz="1132" dirty="0">
                <a:solidFill>
                  <a:schemeClr val="bg1"/>
                </a:solidFill>
                <a:latin typeface="Segoe UI Light" panose="020B0502040204020203" pitchFamily="34" charset="0"/>
                <a:cs typeface="Segoe UI Light" panose="020B0502040204020203" pitchFamily="34" charset="0"/>
              </a:endParaRPr>
            </a:p>
            <a:p>
              <a:pPr marL="353271" lvl="1" indent="0" defTabSz="1035565">
                <a:buNone/>
                <a:defRPr/>
              </a:pPr>
              <a:endParaRPr lang="en-US" sz="1132" dirty="0">
                <a:solidFill>
                  <a:schemeClr val="bg1"/>
                </a:solidFill>
                <a:latin typeface="Segoe UI Light" panose="020B0502040204020203" pitchFamily="34" charset="0"/>
                <a:cs typeface="Segoe UI Light" panose="020B0502040204020203" pitchFamily="34" charset="0"/>
                <a:hlinkClick r:id="rId6">
                  <a:extLst>
                    <a:ext uri="{A12FA001-AC4F-418D-AE19-62706E023703}">
                      <ahyp:hlinkClr xmlns:ahyp="http://schemas.microsoft.com/office/drawing/2018/hyperlinkcolor" val="tx"/>
                    </a:ext>
                  </a:extLst>
                </a:hlinkClick>
              </a:endParaRPr>
            </a:p>
            <a:p>
              <a:pPr marL="388337" indent="-388337" defTabSz="1035565">
                <a:defRPr/>
              </a:pPr>
              <a:endParaRPr lang="en-US" sz="2641" dirty="0">
                <a:solidFill>
                  <a:schemeClr val="bg1"/>
                </a:solidFill>
              </a:endParaRPr>
            </a:p>
            <a:p>
              <a:pPr marL="388337" indent="-388337" defTabSz="1035565">
                <a:defRPr/>
              </a:pPr>
              <a:endParaRPr lang="en-US" sz="1509" dirty="0">
                <a:solidFill>
                  <a:schemeClr val="bg1"/>
                </a:solidFill>
              </a:endParaRPr>
            </a:p>
          </p:txBody>
        </p:sp>
        <p:pic>
          <p:nvPicPr>
            <p:cNvPr id="26" name="Marcador de posición de imagen 7">
              <a:extLst>
                <a:ext uri="{FF2B5EF4-FFF2-40B4-BE49-F238E27FC236}">
                  <a16:creationId xmlns:a16="http://schemas.microsoft.com/office/drawing/2014/main" id="{F95BD1BC-659B-4853-B5DD-E84375DD80B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450511">
              <a:off x="10496152" y="977170"/>
              <a:ext cx="1609558" cy="1609558"/>
            </a:xfrm>
            <a:prstGeom prst="ellipse">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grpSp>
        <p:nvGrpSpPr>
          <p:cNvPr id="3" name="Group 2">
            <a:extLst>
              <a:ext uri="{FF2B5EF4-FFF2-40B4-BE49-F238E27FC236}">
                <a16:creationId xmlns:a16="http://schemas.microsoft.com/office/drawing/2014/main" id="{9E667B5E-3D87-61B3-3AD4-4456B64C2A57}"/>
              </a:ext>
            </a:extLst>
          </p:cNvPr>
          <p:cNvGrpSpPr/>
          <p:nvPr/>
        </p:nvGrpSpPr>
        <p:grpSpPr>
          <a:xfrm>
            <a:off x="639287" y="985830"/>
            <a:ext cx="5799201" cy="3395064"/>
            <a:chOff x="624308" y="969629"/>
            <a:chExt cx="5686007" cy="3328796"/>
          </a:xfrm>
        </p:grpSpPr>
        <p:sp>
          <p:nvSpPr>
            <p:cNvPr id="19" name="Subtitle 1">
              <a:extLst>
                <a:ext uri="{FF2B5EF4-FFF2-40B4-BE49-F238E27FC236}">
                  <a16:creationId xmlns:a16="http://schemas.microsoft.com/office/drawing/2014/main" id="{F87642CD-9731-4982-87EA-FEBBABEEBB13}"/>
                </a:ext>
              </a:extLst>
            </p:cNvPr>
            <p:cNvSpPr txBox="1">
              <a:spLocks/>
            </p:cNvSpPr>
            <p:nvPr/>
          </p:nvSpPr>
          <p:spPr>
            <a:xfrm>
              <a:off x="625694" y="1928307"/>
              <a:ext cx="4585267" cy="610271"/>
            </a:xfrm>
            <a:prstGeom prst="rect">
              <a:avLst/>
            </a:prstGeom>
          </p:spPr>
          <p:txBody>
            <a:bodyPr vert="horz" wrap="square" lIns="172507" tIns="172507"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659046" indent="-655406" defTabSz="1035565">
                <a:defRPr/>
              </a:pPr>
              <a:r>
                <a:rPr lang="es-ES" sz="2856" spc="-114" dirty="0">
                  <a:solidFill>
                    <a:schemeClr val="bg1">
                      <a:alpha val="99000"/>
                    </a:schemeClr>
                  </a:solidFill>
                </a:rPr>
                <a:t>Santiago Porras Rodríguez</a:t>
              </a:r>
            </a:p>
          </p:txBody>
        </p:sp>
        <p:sp>
          <p:nvSpPr>
            <p:cNvPr id="20" name="Text Placeholder 4">
              <a:extLst>
                <a:ext uri="{FF2B5EF4-FFF2-40B4-BE49-F238E27FC236}">
                  <a16:creationId xmlns:a16="http://schemas.microsoft.com/office/drawing/2014/main" id="{7B56ACA2-2D47-42DD-89B2-0F31778549EE}"/>
                </a:ext>
              </a:extLst>
            </p:cNvPr>
            <p:cNvSpPr txBox="1">
              <a:spLocks/>
            </p:cNvSpPr>
            <p:nvPr/>
          </p:nvSpPr>
          <p:spPr>
            <a:xfrm>
              <a:off x="624308" y="2617540"/>
              <a:ext cx="5593929" cy="1680885"/>
            </a:xfrm>
            <a:prstGeom prst="rect">
              <a:avLst/>
            </a:prstGeom>
          </p:spPr>
          <p:txBody>
            <a:bodyPr vert="horz" wrap="square" lIns="172507" tIns="172507"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2641" spc="-114" dirty="0">
                  <a:solidFill>
                    <a:schemeClr val="bg1"/>
                  </a:solidFill>
                </a:rPr>
                <a:t>Solutions Architect &amp; Frontend Lead at </a:t>
              </a:r>
              <a:r>
                <a:rPr lang="en-US" sz="2641" spc="-114" dirty="0" err="1">
                  <a:solidFill>
                    <a:schemeClr val="bg1"/>
                  </a:solidFill>
                </a:rPr>
                <a:t>Encamina</a:t>
              </a:r>
              <a:endParaRPr lang="en-US" sz="2641" spc="-114" dirty="0">
                <a:solidFill>
                  <a:schemeClr val="bg1"/>
                </a:solidFill>
              </a:endParaRPr>
            </a:p>
            <a:p>
              <a:pPr marL="0" lvl="1" indent="0" defTabSz="1035565">
                <a:spcBef>
                  <a:spcPts val="1040"/>
                </a:spcBef>
                <a:buNone/>
                <a:defRPr/>
              </a:pPr>
              <a:r>
                <a:rPr lang="en-US" sz="1695" dirty="0">
                  <a:solidFill>
                    <a:schemeClr val="bg1"/>
                  </a:solidFill>
                  <a:latin typeface="Segoe UI Light" panose="020B0502040204020203" pitchFamily="34" charset="0"/>
                  <a:cs typeface="Segoe UI Light" panose="020B0502040204020203" pitchFamily="34" charset="0"/>
                </a:rPr>
                <a:t>          @saintwukong</a:t>
              </a:r>
              <a:r>
                <a:rPr lang="en-US" sz="1887" dirty="0">
                  <a:solidFill>
                    <a:schemeClr val="bg1"/>
                  </a:solidFill>
                  <a:latin typeface="Segoe UI Light" panose="020B0502040204020203" pitchFamily="34" charset="0"/>
                  <a:cs typeface="Segoe UI Light" panose="020B0502040204020203" pitchFamily="34" charset="0"/>
                </a:rPr>
                <a:t>	</a:t>
              </a:r>
            </a:p>
            <a:p>
              <a:pPr marL="353271" lvl="1" indent="0" defTabSz="1035565">
                <a:buNone/>
                <a:defRPr/>
              </a:pPr>
              <a:endParaRPr lang="en-US" sz="1509" dirty="0">
                <a:solidFill>
                  <a:schemeClr val="bg1"/>
                </a:solidFill>
                <a:latin typeface="Segoe UI Light" panose="020B0502040204020203" pitchFamily="34" charset="0"/>
                <a:cs typeface="Segoe UI Light" panose="020B0502040204020203" pitchFamily="34" charset="0"/>
              </a:endParaRPr>
            </a:p>
          </p:txBody>
        </p:sp>
        <p:pic>
          <p:nvPicPr>
            <p:cNvPr id="27" name="Picture 2">
              <a:extLst>
                <a:ext uri="{FF2B5EF4-FFF2-40B4-BE49-F238E27FC236}">
                  <a16:creationId xmlns:a16="http://schemas.microsoft.com/office/drawing/2014/main" id="{EAD40890-D677-43C4-87D4-6C9388E360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rot="413800">
              <a:off x="4702379" y="969629"/>
              <a:ext cx="1607936" cy="1607936"/>
            </a:xfrm>
            <a:prstGeom prst="ellipse">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pic>
        <p:nvPicPr>
          <p:cNvPr id="23" name="Imagen 21">
            <a:extLst>
              <a:ext uri="{FF2B5EF4-FFF2-40B4-BE49-F238E27FC236}">
                <a16:creationId xmlns:a16="http://schemas.microsoft.com/office/drawing/2014/main" id="{00AB6C26-D1BC-4BCF-8E59-08C4EFDFF3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5768" y="3765101"/>
            <a:ext cx="467715" cy="380250"/>
          </a:xfrm>
          <a:prstGeom prst="rect">
            <a:avLst/>
          </a:prstGeom>
        </p:spPr>
      </p:pic>
      <p:pic>
        <p:nvPicPr>
          <p:cNvPr id="24" name="Imagen 22">
            <a:extLst>
              <a:ext uri="{FF2B5EF4-FFF2-40B4-BE49-F238E27FC236}">
                <a16:creationId xmlns:a16="http://schemas.microsoft.com/office/drawing/2014/main" id="{56504BA3-B26C-41C7-80D6-10548B215C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60705" y="3765101"/>
            <a:ext cx="467715" cy="380250"/>
          </a:xfrm>
          <a:prstGeom prst="rect">
            <a:avLst/>
          </a:prstGeom>
        </p:spPr>
      </p:pic>
      <p:pic>
        <p:nvPicPr>
          <p:cNvPr id="25" name="Picture 16">
            <a:extLst>
              <a:ext uri="{FF2B5EF4-FFF2-40B4-BE49-F238E27FC236}">
                <a16:creationId xmlns:a16="http://schemas.microsoft.com/office/drawing/2014/main" id="{56E35146-2678-4C9B-BBE8-3123D0FFFA82}"/>
              </a:ext>
            </a:extLst>
          </p:cNvPr>
          <p:cNvPicPr>
            <a:picLocks noChangeAspect="1"/>
          </p:cNvPicPr>
          <p:nvPr/>
        </p:nvPicPr>
        <p:blipFill>
          <a:blip r:embed="rId10"/>
          <a:stretch>
            <a:fillRect/>
          </a:stretch>
        </p:blipFill>
        <p:spPr>
          <a:xfrm>
            <a:off x="511432" y="5016179"/>
            <a:ext cx="2208918" cy="1092187"/>
          </a:xfrm>
          <a:prstGeom prst="rect">
            <a:avLst/>
          </a:prstGeom>
        </p:spPr>
      </p:pic>
      <p:pic>
        <p:nvPicPr>
          <p:cNvPr id="30" name="Imagen 2">
            <a:extLst>
              <a:ext uri="{FF2B5EF4-FFF2-40B4-BE49-F238E27FC236}">
                <a16:creationId xmlns:a16="http://schemas.microsoft.com/office/drawing/2014/main" id="{E356E785-34ED-4906-A061-59DAD8CD7F03}"/>
              </a:ext>
            </a:extLst>
          </p:cNvPr>
          <p:cNvPicPr>
            <a:picLocks noChangeAspect="1"/>
          </p:cNvPicPr>
          <p:nvPr/>
        </p:nvPicPr>
        <p:blipFill>
          <a:blip r:embed="rId11"/>
          <a:stretch>
            <a:fillRect/>
          </a:stretch>
        </p:blipFill>
        <p:spPr>
          <a:xfrm>
            <a:off x="4618037" y="5010652"/>
            <a:ext cx="2292680" cy="925010"/>
          </a:xfrm>
          <a:prstGeom prst="rect">
            <a:avLst/>
          </a:prstGeom>
        </p:spPr>
      </p:pic>
      <p:pic>
        <p:nvPicPr>
          <p:cNvPr id="8" name="Picture 7" descr="A person wearing a garment&#10;&#10;Description automatically generated with medium confidence">
            <a:extLst>
              <a:ext uri="{FF2B5EF4-FFF2-40B4-BE49-F238E27FC236}">
                <a16:creationId xmlns:a16="http://schemas.microsoft.com/office/drawing/2014/main" id="{0713FE7A-2991-803D-E7C3-4E1F22438F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31216" y="182729"/>
            <a:ext cx="3466322" cy="6629065"/>
          </a:xfrm>
          <a:prstGeom prst="rect">
            <a:avLst/>
          </a:prstGeom>
        </p:spPr>
      </p:pic>
      <p:grpSp>
        <p:nvGrpSpPr>
          <p:cNvPr id="9" name="Group 8">
            <a:extLst>
              <a:ext uri="{FF2B5EF4-FFF2-40B4-BE49-F238E27FC236}">
                <a16:creationId xmlns:a16="http://schemas.microsoft.com/office/drawing/2014/main" id="{C57EC6E6-FE32-DCB5-D29E-F019467CCA33}"/>
              </a:ext>
            </a:extLst>
          </p:cNvPr>
          <p:cNvGrpSpPr/>
          <p:nvPr/>
        </p:nvGrpSpPr>
        <p:grpSpPr>
          <a:xfrm>
            <a:off x="4426521" y="2273241"/>
            <a:ext cx="7255821" cy="1793920"/>
            <a:chOff x="6632214" y="1973619"/>
            <a:chExt cx="6032375" cy="3226236"/>
          </a:xfrm>
        </p:grpSpPr>
        <p:sp>
          <p:nvSpPr>
            <p:cNvPr id="11" name="Text Placeholder 4">
              <a:extLst>
                <a:ext uri="{FF2B5EF4-FFF2-40B4-BE49-F238E27FC236}">
                  <a16:creationId xmlns:a16="http://schemas.microsoft.com/office/drawing/2014/main" id="{07B269D5-0111-F7F0-B2E1-3A644DE02CFF}"/>
                </a:ext>
              </a:extLst>
            </p:cNvPr>
            <p:cNvSpPr txBox="1">
              <a:spLocks/>
            </p:cNvSpPr>
            <p:nvPr/>
          </p:nvSpPr>
          <p:spPr>
            <a:xfrm>
              <a:off x="6632214" y="3704345"/>
              <a:ext cx="6032375" cy="1495510"/>
            </a:xfrm>
            <a:prstGeom prst="rect">
              <a:avLst/>
            </a:prstGeom>
          </p:spPr>
          <p:txBody>
            <a:bodyPr vert="horz" lIns="93920" tIns="46961" rIns="93920" bIns="46961" rtlCol="0">
              <a:normAutofit fontScale="92500"/>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3672" b="1" spc="-103" dirty="0">
                  <a:solidFill>
                    <a:schemeClr val="bg1"/>
                  </a:solidFill>
                  <a:latin typeface="Segoe UI Light" pitchFamily="34" charset="0"/>
                </a:rPr>
                <a:t>Software &amp; Cloud Architect at </a:t>
              </a:r>
              <a:r>
                <a:rPr lang="en-US" sz="3672" b="1" spc="-103" dirty="0" err="1">
                  <a:solidFill>
                    <a:schemeClr val="bg1"/>
                  </a:solidFill>
                  <a:latin typeface="Segoe UI Light" pitchFamily="34" charset="0"/>
                </a:rPr>
                <a:t>Encamina</a:t>
              </a:r>
              <a:endParaRPr lang="en-US" sz="1632" b="1" dirty="0">
                <a:solidFill>
                  <a:schemeClr val="bg1"/>
                </a:solidFill>
                <a:latin typeface="Segoe UI Light" panose="020B0502040204020203" pitchFamily="34" charset="0"/>
                <a:cs typeface="Segoe UI Light" panose="020B0502040204020203" pitchFamily="34" charset="0"/>
              </a:endParaRPr>
            </a:p>
          </p:txBody>
        </p:sp>
        <p:sp>
          <p:nvSpPr>
            <p:cNvPr id="10" name="Subtitle 1">
              <a:extLst>
                <a:ext uri="{FF2B5EF4-FFF2-40B4-BE49-F238E27FC236}">
                  <a16:creationId xmlns:a16="http://schemas.microsoft.com/office/drawing/2014/main" id="{1B5A13FD-0865-2618-B5DC-8C71B3EA1CB3}"/>
                </a:ext>
              </a:extLst>
            </p:cNvPr>
            <p:cNvSpPr txBox="1">
              <a:spLocks/>
            </p:cNvSpPr>
            <p:nvPr/>
          </p:nvSpPr>
          <p:spPr>
            <a:xfrm>
              <a:off x="6632214" y="1973619"/>
              <a:ext cx="5728947" cy="672447"/>
            </a:xfrm>
            <a:prstGeom prst="rect">
              <a:avLst/>
            </a:prstGeom>
          </p:spPr>
          <p:txBody>
            <a:bodyPr vert="horz" lIns="93920" tIns="46961" rIns="93920" bIns="46961"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s-ES" sz="6119" b="1" spc="-103" dirty="0">
                  <a:solidFill>
                    <a:srgbClr val="FFC000">
                      <a:alpha val="99000"/>
                    </a:srgbClr>
                  </a:solidFill>
                  <a:latin typeface="Segoe UI Light" pitchFamily="34" charset="0"/>
                </a:rPr>
                <a:t>S</a:t>
              </a:r>
              <a:r>
                <a:rPr lang="en-US" sz="6119" b="1" spc="-103" dirty="0" err="1">
                  <a:solidFill>
                    <a:srgbClr val="FFC000">
                      <a:alpha val="99000"/>
                    </a:srgbClr>
                  </a:solidFill>
                  <a:latin typeface="Segoe UI Light" pitchFamily="34" charset="0"/>
                </a:rPr>
                <a:t>antiago</a:t>
              </a:r>
              <a:r>
                <a:rPr lang="en-US" sz="6119" b="1" spc="-103" dirty="0">
                  <a:solidFill>
                    <a:srgbClr val="FFC000">
                      <a:alpha val="99000"/>
                    </a:srgbClr>
                  </a:solidFill>
                  <a:latin typeface="Segoe UI Light" pitchFamily="34" charset="0"/>
                </a:rPr>
                <a:t> Parra</a:t>
              </a:r>
            </a:p>
          </p:txBody>
        </p:sp>
      </p:grpSp>
      <p:pic>
        <p:nvPicPr>
          <p:cNvPr id="7" name="Bola de dragón - Opening 1 (Español)">
            <a:hlinkClick r:id="" action="ppaction://media"/>
            <a:extLst>
              <a:ext uri="{FF2B5EF4-FFF2-40B4-BE49-F238E27FC236}">
                <a16:creationId xmlns:a16="http://schemas.microsoft.com/office/drawing/2014/main" id="{7BBAE5FA-A7E7-4787-9950-F36EB881ABB4}"/>
              </a:ext>
            </a:extLst>
          </p:cNvPr>
          <p:cNvPicPr>
            <a:picLocks noChangeAspect="1"/>
          </p:cNvPicPr>
          <p:nvPr>
            <a:audioFile r:link="rId1"/>
            <p:extLst>
              <p:ext uri="{DAA4B4D4-6D71-4841-9C94-3DE7FCFB9230}">
                <p14:media xmlns:p14="http://schemas.microsoft.com/office/powerpoint/2010/main" r:embed="rId2">
                  <p14:trim end="78826"/>
                </p14:media>
              </p:ext>
            </p:extLst>
          </p:nvPr>
        </p:nvPicPr>
        <p:blipFill>
          <a:blip r:embed="rId13"/>
          <a:stretch>
            <a:fillRect/>
          </a:stretch>
        </p:blipFill>
        <p:spPr>
          <a:xfrm>
            <a:off x="128520" y="294676"/>
            <a:ext cx="414490" cy="414490"/>
          </a:xfrm>
          <a:prstGeom prst="rect">
            <a:avLst/>
          </a:prstGeom>
        </p:spPr>
      </p:pic>
    </p:spTree>
    <p:extLst>
      <p:ext uri="{BB962C8B-B14F-4D97-AF65-F5344CB8AC3E}">
        <p14:creationId xmlns:p14="http://schemas.microsoft.com/office/powerpoint/2010/main" val="1000277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E-6 -0.00116 L 5E-6 -0.00093 C -0.01237 0.00046 -0.02473 0.00069 -0.03697 0.0037 C -0.05925 0.00926 -0.06484 0.01736 -0.08567 0.02662 C -0.09322 0.02986 -0.10118 0.03078 -0.1086 0.03449 C -0.11615 0.03819 -0.12318 0.04421 -0.13047 0.04838 C -0.14454 0.05671 -0.15743 0.06041 -0.1724 0.06435 C -0.18698 0.06828 -0.17982 0.06713 -0.19375 0.06828 C -0.19688 0.06944 -0.2 0.0706 -0.20326 0.07129 C -0.20756 0.07222 -0.21185 0.07222 -0.21615 0.07338 C -0.23998 0.08032 -0.20599 0.07546 -0.23347 0.07824 L -0.24128 0.08241 C -0.24271 0.0831 -0.24428 0.08403 -0.24571 0.08426 C -0.24961 0.08495 -0.25365 0.08495 -0.25756 0.08541 C -0.26211 0.08796 -0.25964 0.08727 -0.26472 0.08727 " pathEditMode="relative" rAng="0" ptsTypes="AAAAAAAAAAAAAAA">
                                      <p:cBhvr>
                                        <p:cTn id="10" dur="2000" fill="hold"/>
                                        <p:tgtEl>
                                          <p:spTgt spid="4"/>
                                        </p:tgtEl>
                                        <p:attrNameLst>
                                          <p:attrName>ppt_x</p:attrName>
                                          <p:attrName>ppt_y</p:attrName>
                                        </p:attrNameLst>
                                      </p:cBhvr>
                                      <p:rCtr x="-13242" y="4421"/>
                                    </p:animMotion>
                                  </p:childTnLst>
                                </p:cTn>
                              </p:par>
                              <p:par>
                                <p:cTn id="11" presetID="0" presetClass="path" presetSubtype="0" accel="50000" decel="50000" fill="hold" nodeType="withEffect">
                                  <p:stCondLst>
                                    <p:cond delay="0"/>
                                  </p:stCondLst>
                                  <p:childTnLst>
                                    <p:animMotion origin="layout" path="M -0.00118 -0.00208 L -0.00118 -0.00185 C 0.01653 0.00718 -0.00287 -0.00231 0.03958 0.00672 C 0.0496 0.0088 0.0595 0.01135 0.06927 0.01459 C 0.0802 0.01829 0.09088 0.02338 0.10182 0.02755 C 0.10664 0.0294 0.11145 0.03079 0.11627 0.03264 C 0.11966 0.0338 0.12304 0.03519 0.12643 0.03658 C 0.12786 0.03727 0.12942 0.03797 0.13085 0.03866 C 0.13333 0.03935 0.13567 0.03982 0.13815 0.04051 C 0.14036 0.0419 0.14257 0.04375 0.14492 0.04445 C 0.15833 0.04954 0.14687 0.04306 0.15442 0.04653 C 0.16002 0.04908 0.16549 0.05232 0.17122 0.0544 C 0.18125 0.05834 0.17643 0.05672 0.1858 0.05949 L 0.19023 0.0625 C 0.19127 0.0632 0.19257 0.06343 0.19362 0.06435 C 0.19466 0.06551 0.19531 0.06736 0.19635 0.06829 C 0.19739 0.06945 0.19869 0.06968 0.19973 0.07037 C 0.20234 0.07199 0.20403 0.07385 0.20703 0.07431 C 0.21302 0.07523 0.21901 0.075 0.225 0.07523 C 0.22591 0.07639 0.22669 0.07755 0.22773 0.07824 C 0.22838 0.07894 0.22929 0.07894 0.22994 0.0794 C 0.23059 0.07963 0.23112 0.0801 0.23164 0.08033 C 0.23593 0.08172 0.23684 0.08125 0.24179 0.08125 " pathEditMode="relative" rAng="0" ptsTypes="AAAAAAAAAAAAAAAAAAAAAAA">
                                      <p:cBhvr>
                                        <p:cTn id="12" dur="2000" fill="hold"/>
                                        <p:tgtEl>
                                          <p:spTgt spid="3"/>
                                        </p:tgtEl>
                                        <p:attrNameLst>
                                          <p:attrName>ppt_x</p:attrName>
                                          <p:attrName>ppt_y</p:attrName>
                                        </p:attrNameLst>
                                      </p:cBhvr>
                                      <p:rCtr x="12148" y="4167"/>
                                    </p:animMotion>
                                  </p:childTnLst>
                                </p:cTn>
                              </p:par>
                              <p:par>
                                <p:cTn id="13" presetID="2" presetClass="exit" presetSubtype="4" fill="hold" nodeType="withEffect">
                                  <p:stCondLst>
                                    <p:cond delay="0"/>
                                  </p:stCondLst>
                                  <p:childTnLst>
                                    <p:anim calcmode="lin" valueType="num">
                                      <p:cBhvr additive="base">
                                        <p:cTn id="14" dur="500"/>
                                        <p:tgtEl>
                                          <p:spTgt spid="23"/>
                                        </p:tgtEl>
                                        <p:attrNameLst>
                                          <p:attrName>ppt_x</p:attrName>
                                        </p:attrNameLst>
                                      </p:cBhvr>
                                      <p:tavLst>
                                        <p:tav tm="0">
                                          <p:val>
                                            <p:strVal val="ppt_x"/>
                                          </p:val>
                                        </p:tav>
                                        <p:tav tm="100000">
                                          <p:val>
                                            <p:strVal val="ppt_x"/>
                                          </p:val>
                                        </p:tav>
                                      </p:tavLst>
                                    </p:anim>
                                    <p:anim calcmode="lin" valueType="num">
                                      <p:cBhvr additive="base">
                                        <p:cTn id="15" dur="500"/>
                                        <p:tgtEl>
                                          <p:spTgt spid="23"/>
                                        </p:tgtEl>
                                        <p:attrNameLst>
                                          <p:attrName>ppt_y</p:attrName>
                                        </p:attrNameLst>
                                      </p:cBhvr>
                                      <p:tavLst>
                                        <p:tav tm="0">
                                          <p:val>
                                            <p:strVal val="ppt_y"/>
                                          </p:val>
                                        </p:tav>
                                        <p:tav tm="100000">
                                          <p:val>
                                            <p:strVal val="1+ppt_h/2"/>
                                          </p:val>
                                        </p:tav>
                                      </p:tavLst>
                                    </p:anim>
                                    <p:set>
                                      <p:cBhvr>
                                        <p:cTn id="16" dur="1" fill="hold">
                                          <p:stCondLst>
                                            <p:cond delay="499"/>
                                          </p:stCondLst>
                                        </p:cTn>
                                        <p:tgtEl>
                                          <p:spTgt spid="23"/>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4"/>
                                        </p:tgtEl>
                                        <p:attrNameLst>
                                          <p:attrName>ppt_x</p:attrName>
                                        </p:attrNameLst>
                                      </p:cBhvr>
                                      <p:tavLst>
                                        <p:tav tm="0">
                                          <p:val>
                                            <p:strVal val="ppt_x"/>
                                          </p:val>
                                        </p:tav>
                                        <p:tav tm="100000">
                                          <p:val>
                                            <p:strVal val="ppt_x"/>
                                          </p:val>
                                        </p:tav>
                                      </p:tavLst>
                                    </p:anim>
                                    <p:anim calcmode="lin" valueType="num">
                                      <p:cBhvr additive="base">
                                        <p:cTn id="19" dur="500"/>
                                        <p:tgtEl>
                                          <p:spTgt spid="24"/>
                                        </p:tgtEl>
                                        <p:attrNameLst>
                                          <p:attrName>ppt_y</p:attrName>
                                        </p:attrNameLst>
                                      </p:cBhvr>
                                      <p:tavLst>
                                        <p:tav tm="0">
                                          <p:val>
                                            <p:strVal val="ppt_y"/>
                                          </p:val>
                                        </p:tav>
                                        <p:tav tm="100000">
                                          <p:val>
                                            <p:strVal val="1+ppt_h/2"/>
                                          </p:val>
                                        </p:tav>
                                      </p:tavLst>
                                    </p:anim>
                                    <p:set>
                                      <p:cBhvr>
                                        <p:cTn id="20" dur="1" fill="hold">
                                          <p:stCondLst>
                                            <p:cond delay="499"/>
                                          </p:stCondLst>
                                        </p:cTn>
                                        <p:tgtEl>
                                          <p:spTgt spid="24"/>
                                        </p:tgtEl>
                                        <p:attrNameLst>
                                          <p:attrName>style.visibility</p:attrName>
                                        </p:attrNameLst>
                                      </p:cBhvr>
                                      <p:to>
                                        <p:strVal val="hidden"/>
                                      </p:to>
                                    </p:set>
                                  </p:childTnLst>
                                </p:cTn>
                              </p:par>
                            </p:childTnLst>
                          </p:cTn>
                        </p:par>
                        <p:par>
                          <p:cTn id="21" fill="hold">
                            <p:stCondLst>
                              <p:cond delay="2000"/>
                            </p:stCondLst>
                            <p:childTnLst>
                              <p:par>
                                <p:cTn id="22" presetID="26" presetClass="emph" presetSubtype="0" fill="hold" nodeType="afterEffect">
                                  <p:stCondLst>
                                    <p:cond delay="0"/>
                                  </p:stCondLst>
                                  <p:childTnLst>
                                    <p:animEffect transition="out" filter="fade">
                                      <p:cBhvr>
                                        <p:cTn id="23" dur="500" tmFilter="0, 0; .2, .5; .8, .5; 1, 0"/>
                                        <p:tgtEl>
                                          <p:spTgt spid="3"/>
                                        </p:tgtEl>
                                      </p:cBhvr>
                                    </p:animEffect>
                                    <p:animScale>
                                      <p:cBhvr>
                                        <p:cTn id="24" dur="250" autoRev="1" fill="hold"/>
                                        <p:tgtEl>
                                          <p:spTgt spid="3"/>
                                        </p:tgtEl>
                                      </p:cBhvr>
                                      <p:by x="105000" y="105000"/>
                                    </p:animScale>
                                  </p:childTnLst>
                                </p:cTn>
                              </p:par>
                              <p:par>
                                <p:cTn id="25" presetID="26" presetClass="emph" presetSubtype="0" fill="hold" nodeType="withEffect">
                                  <p:stCondLst>
                                    <p:cond delay="0"/>
                                  </p:stCondLst>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2500"/>
                            </p:stCondLst>
                            <p:childTnLst>
                              <p:par>
                                <p:cTn id="29" presetID="32" presetClass="emph" presetSubtype="0" fill="hold" nodeType="afterEffect">
                                  <p:stCondLst>
                                    <p:cond delay="0"/>
                                  </p:stCondLst>
                                  <p:childTnLst>
                                    <p:animRot by="120000">
                                      <p:cBhvr>
                                        <p:cTn id="30" dur="100" fill="hold">
                                          <p:stCondLst>
                                            <p:cond delay="0"/>
                                          </p:stCondLst>
                                        </p:cTn>
                                        <p:tgtEl>
                                          <p:spTgt spid="3"/>
                                        </p:tgtEl>
                                        <p:attrNameLst>
                                          <p:attrName>r</p:attrName>
                                        </p:attrNameLst>
                                      </p:cBhvr>
                                    </p:animRot>
                                    <p:animRot by="-240000">
                                      <p:cBhvr>
                                        <p:cTn id="31" dur="200" fill="hold">
                                          <p:stCondLst>
                                            <p:cond delay="200"/>
                                          </p:stCondLst>
                                        </p:cTn>
                                        <p:tgtEl>
                                          <p:spTgt spid="3"/>
                                        </p:tgtEl>
                                        <p:attrNameLst>
                                          <p:attrName>r</p:attrName>
                                        </p:attrNameLst>
                                      </p:cBhvr>
                                    </p:animRot>
                                    <p:animRot by="240000">
                                      <p:cBhvr>
                                        <p:cTn id="32" dur="200" fill="hold">
                                          <p:stCondLst>
                                            <p:cond delay="400"/>
                                          </p:stCondLst>
                                        </p:cTn>
                                        <p:tgtEl>
                                          <p:spTgt spid="3"/>
                                        </p:tgtEl>
                                        <p:attrNameLst>
                                          <p:attrName>r</p:attrName>
                                        </p:attrNameLst>
                                      </p:cBhvr>
                                    </p:animRot>
                                    <p:animRot by="-240000">
                                      <p:cBhvr>
                                        <p:cTn id="33" dur="200" fill="hold">
                                          <p:stCondLst>
                                            <p:cond delay="600"/>
                                          </p:stCondLst>
                                        </p:cTn>
                                        <p:tgtEl>
                                          <p:spTgt spid="3"/>
                                        </p:tgtEl>
                                        <p:attrNameLst>
                                          <p:attrName>r</p:attrName>
                                        </p:attrNameLst>
                                      </p:cBhvr>
                                    </p:animRot>
                                    <p:animRot by="120000">
                                      <p:cBhvr>
                                        <p:cTn id="34" dur="200" fill="hold">
                                          <p:stCondLst>
                                            <p:cond delay="800"/>
                                          </p:stCondLst>
                                        </p:cTn>
                                        <p:tgtEl>
                                          <p:spTgt spid="3"/>
                                        </p:tgtEl>
                                        <p:attrNameLst>
                                          <p:attrName>r</p:attrName>
                                        </p:attrNameLst>
                                      </p:cBhvr>
                                    </p:animRot>
                                  </p:childTnLst>
                                </p:cTn>
                              </p:par>
                              <p:par>
                                <p:cTn id="35" presetID="32" presetClass="emph" presetSubtype="0" fill="hold" nodeType="withEffect">
                                  <p:stCondLst>
                                    <p:cond delay="0"/>
                                  </p:stCondLst>
                                  <p:childTnLst>
                                    <p:animRot by="120000">
                                      <p:cBhvr>
                                        <p:cTn id="36" dur="100" fill="hold">
                                          <p:stCondLst>
                                            <p:cond delay="0"/>
                                          </p:stCondLst>
                                        </p:cTn>
                                        <p:tgtEl>
                                          <p:spTgt spid="4"/>
                                        </p:tgtEl>
                                        <p:attrNameLst>
                                          <p:attrName>r</p:attrName>
                                        </p:attrNameLst>
                                      </p:cBhvr>
                                    </p:animRot>
                                    <p:animRot by="-240000">
                                      <p:cBhvr>
                                        <p:cTn id="37" dur="200" fill="hold">
                                          <p:stCondLst>
                                            <p:cond delay="200"/>
                                          </p:stCondLst>
                                        </p:cTn>
                                        <p:tgtEl>
                                          <p:spTgt spid="4"/>
                                        </p:tgtEl>
                                        <p:attrNameLst>
                                          <p:attrName>r</p:attrName>
                                        </p:attrNameLst>
                                      </p:cBhvr>
                                    </p:animRot>
                                    <p:animRot by="240000">
                                      <p:cBhvr>
                                        <p:cTn id="38" dur="200" fill="hold">
                                          <p:stCondLst>
                                            <p:cond delay="400"/>
                                          </p:stCondLst>
                                        </p:cTn>
                                        <p:tgtEl>
                                          <p:spTgt spid="4"/>
                                        </p:tgtEl>
                                        <p:attrNameLst>
                                          <p:attrName>r</p:attrName>
                                        </p:attrNameLst>
                                      </p:cBhvr>
                                    </p:animRot>
                                    <p:animRot by="-240000">
                                      <p:cBhvr>
                                        <p:cTn id="39" dur="200" fill="hold">
                                          <p:stCondLst>
                                            <p:cond delay="600"/>
                                          </p:stCondLst>
                                        </p:cTn>
                                        <p:tgtEl>
                                          <p:spTgt spid="4"/>
                                        </p:tgtEl>
                                        <p:attrNameLst>
                                          <p:attrName>r</p:attrName>
                                        </p:attrNameLst>
                                      </p:cBhvr>
                                    </p:animRot>
                                    <p:animRot by="120000">
                                      <p:cBhvr>
                                        <p:cTn id="40" dur="200" fill="hold">
                                          <p:stCondLst>
                                            <p:cond delay="800"/>
                                          </p:stCondLst>
                                        </p:cTn>
                                        <p:tgtEl>
                                          <p:spTgt spid="4"/>
                                        </p:tgtEl>
                                        <p:attrNameLst>
                                          <p:attrName>r</p:attrName>
                                        </p:attrNameLst>
                                      </p:cBhvr>
                                    </p:animRot>
                                  </p:childTnLst>
                                </p:cTn>
                              </p:par>
                            </p:childTnLst>
                          </p:cTn>
                        </p:par>
                        <p:par>
                          <p:cTn id="41" fill="hold">
                            <p:stCondLst>
                              <p:cond delay="3500"/>
                            </p:stCondLst>
                            <p:childTnLst>
                              <p:par>
                                <p:cTn id="42" presetID="32" presetClass="emph" presetSubtype="0" fill="hold" nodeType="afterEffect">
                                  <p:stCondLst>
                                    <p:cond delay="0"/>
                                  </p:stCondLst>
                                  <p:childTnLst>
                                    <p:animRot by="120000">
                                      <p:cBhvr>
                                        <p:cTn id="43" dur="100" fill="hold">
                                          <p:stCondLst>
                                            <p:cond delay="0"/>
                                          </p:stCondLst>
                                        </p:cTn>
                                        <p:tgtEl>
                                          <p:spTgt spid="3"/>
                                        </p:tgtEl>
                                        <p:attrNameLst>
                                          <p:attrName>r</p:attrName>
                                        </p:attrNameLst>
                                      </p:cBhvr>
                                    </p:animRot>
                                    <p:animRot by="-240000">
                                      <p:cBhvr>
                                        <p:cTn id="44" dur="200" fill="hold">
                                          <p:stCondLst>
                                            <p:cond delay="200"/>
                                          </p:stCondLst>
                                        </p:cTn>
                                        <p:tgtEl>
                                          <p:spTgt spid="3"/>
                                        </p:tgtEl>
                                        <p:attrNameLst>
                                          <p:attrName>r</p:attrName>
                                        </p:attrNameLst>
                                      </p:cBhvr>
                                    </p:animRot>
                                    <p:animRot by="240000">
                                      <p:cBhvr>
                                        <p:cTn id="45" dur="200" fill="hold">
                                          <p:stCondLst>
                                            <p:cond delay="400"/>
                                          </p:stCondLst>
                                        </p:cTn>
                                        <p:tgtEl>
                                          <p:spTgt spid="3"/>
                                        </p:tgtEl>
                                        <p:attrNameLst>
                                          <p:attrName>r</p:attrName>
                                        </p:attrNameLst>
                                      </p:cBhvr>
                                    </p:animRot>
                                    <p:animRot by="-240000">
                                      <p:cBhvr>
                                        <p:cTn id="46" dur="200" fill="hold">
                                          <p:stCondLst>
                                            <p:cond delay="600"/>
                                          </p:stCondLst>
                                        </p:cTn>
                                        <p:tgtEl>
                                          <p:spTgt spid="3"/>
                                        </p:tgtEl>
                                        <p:attrNameLst>
                                          <p:attrName>r</p:attrName>
                                        </p:attrNameLst>
                                      </p:cBhvr>
                                    </p:animRot>
                                    <p:animRot by="120000">
                                      <p:cBhvr>
                                        <p:cTn id="47" dur="200" fill="hold">
                                          <p:stCondLst>
                                            <p:cond delay="800"/>
                                          </p:stCondLst>
                                        </p:cTn>
                                        <p:tgtEl>
                                          <p:spTgt spid="3"/>
                                        </p:tgtEl>
                                        <p:attrNameLst>
                                          <p:attrName>r</p:attrName>
                                        </p:attrNameLst>
                                      </p:cBhvr>
                                    </p:animRot>
                                  </p:childTnLst>
                                </p:cTn>
                              </p:par>
                              <p:par>
                                <p:cTn id="48" presetID="32" presetClass="emph" presetSubtype="0" fill="hold" nodeType="withEffect">
                                  <p:stCondLst>
                                    <p:cond delay="0"/>
                                  </p:stCondLst>
                                  <p:childTnLst>
                                    <p:animRot by="120000">
                                      <p:cBhvr>
                                        <p:cTn id="49" dur="100" fill="hold">
                                          <p:stCondLst>
                                            <p:cond delay="0"/>
                                          </p:stCondLst>
                                        </p:cTn>
                                        <p:tgtEl>
                                          <p:spTgt spid="4"/>
                                        </p:tgtEl>
                                        <p:attrNameLst>
                                          <p:attrName>r</p:attrName>
                                        </p:attrNameLst>
                                      </p:cBhvr>
                                    </p:animRot>
                                    <p:animRot by="-240000">
                                      <p:cBhvr>
                                        <p:cTn id="50" dur="200" fill="hold">
                                          <p:stCondLst>
                                            <p:cond delay="200"/>
                                          </p:stCondLst>
                                        </p:cTn>
                                        <p:tgtEl>
                                          <p:spTgt spid="4"/>
                                        </p:tgtEl>
                                        <p:attrNameLst>
                                          <p:attrName>r</p:attrName>
                                        </p:attrNameLst>
                                      </p:cBhvr>
                                    </p:animRot>
                                    <p:animRot by="240000">
                                      <p:cBhvr>
                                        <p:cTn id="51" dur="200" fill="hold">
                                          <p:stCondLst>
                                            <p:cond delay="400"/>
                                          </p:stCondLst>
                                        </p:cTn>
                                        <p:tgtEl>
                                          <p:spTgt spid="4"/>
                                        </p:tgtEl>
                                        <p:attrNameLst>
                                          <p:attrName>r</p:attrName>
                                        </p:attrNameLst>
                                      </p:cBhvr>
                                    </p:animRot>
                                    <p:animRot by="-240000">
                                      <p:cBhvr>
                                        <p:cTn id="52" dur="200" fill="hold">
                                          <p:stCondLst>
                                            <p:cond delay="600"/>
                                          </p:stCondLst>
                                        </p:cTn>
                                        <p:tgtEl>
                                          <p:spTgt spid="4"/>
                                        </p:tgtEl>
                                        <p:attrNameLst>
                                          <p:attrName>r</p:attrName>
                                        </p:attrNameLst>
                                      </p:cBhvr>
                                    </p:animRot>
                                    <p:animRot by="120000">
                                      <p:cBhvr>
                                        <p:cTn id="53" dur="200" fill="hold">
                                          <p:stCondLst>
                                            <p:cond delay="800"/>
                                          </p:stCondLst>
                                        </p:cTn>
                                        <p:tgtEl>
                                          <p:spTgt spid="4"/>
                                        </p:tgtEl>
                                        <p:attrNameLst>
                                          <p:attrName>r</p:attrName>
                                        </p:attrNameLst>
                                      </p:cBhvr>
                                    </p:animRot>
                                  </p:childTnLst>
                                </p:cTn>
                              </p:par>
                            </p:childTnLst>
                          </p:cTn>
                        </p:par>
                        <p:par>
                          <p:cTn id="54" fill="hold">
                            <p:stCondLst>
                              <p:cond delay="4500"/>
                            </p:stCondLst>
                            <p:childTnLst>
                              <p:par>
                                <p:cTn id="55" presetID="8" presetClass="emph" presetSubtype="0" fill="hold" nodeType="afterEffect">
                                  <p:stCondLst>
                                    <p:cond delay="0"/>
                                  </p:stCondLst>
                                  <p:childTnLst>
                                    <p:animRot by="21600000">
                                      <p:cBhvr>
                                        <p:cTn id="56" dur="2000" fill="hold"/>
                                        <p:tgtEl>
                                          <p:spTgt spid="3"/>
                                        </p:tgtEl>
                                        <p:attrNameLst>
                                          <p:attrName>r</p:attrName>
                                        </p:attrNameLst>
                                      </p:cBhvr>
                                    </p:animRot>
                                  </p:childTnLst>
                                </p:cTn>
                              </p:par>
                              <p:par>
                                <p:cTn id="57" presetID="8" presetClass="emph" presetSubtype="0" fill="hold" nodeType="withEffect">
                                  <p:stCondLst>
                                    <p:cond delay="0"/>
                                  </p:stCondLst>
                                  <p:childTnLst>
                                    <p:animRot by="21600000">
                                      <p:cBhvr>
                                        <p:cTn id="58" dur="2000" fill="hold"/>
                                        <p:tgtEl>
                                          <p:spTgt spid="4"/>
                                        </p:tgtEl>
                                        <p:attrNameLst>
                                          <p:attrName>r</p:attrName>
                                        </p:attrNameLst>
                                      </p:cBhvr>
                                    </p:animRot>
                                  </p:childTnLst>
                                </p:cTn>
                              </p:par>
                            </p:childTnLst>
                          </p:cTn>
                        </p:par>
                        <p:par>
                          <p:cTn id="59" fill="hold">
                            <p:stCondLst>
                              <p:cond delay="6500"/>
                            </p:stCondLst>
                            <p:childTnLst>
                              <p:par>
                                <p:cTn id="60" presetID="16" presetClass="exit" presetSubtype="21" fill="hold" nodeType="afterEffect">
                                  <p:stCondLst>
                                    <p:cond delay="0"/>
                                  </p:stCondLst>
                                  <p:childTnLst>
                                    <p:animEffect transition="out" filter="barn(inVertical)">
                                      <p:cBhvr>
                                        <p:cTn id="61" dur="500"/>
                                        <p:tgtEl>
                                          <p:spTgt spid="3"/>
                                        </p:tgtEl>
                                      </p:cBhvr>
                                    </p:animEffect>
                                    <p:set>
                                      <p:cBhvr>
                                        <p:cTn id="62" dur="1" fill="hold">
                                          <p:stCondLst>
                                            <p:cond delay="499"/>
                                          </p:stCondLst>
                                        </p:cTn>
                                        <p:tgtEl>
                                          <p:spTgt spid="3"/>
                                        </p:tgtEl>
                                        <p:attrNameLst>
                                          <p:attrName>style.visibility</p:attrName>
                                        </p:attrNameLst>
                                      </p:cBhvr>
                                      <p:to>
                                        <p:strVal val="hidden"/>
                                      </p:to>
                                    </p:set>
                                  </p:childTnLst>
                                </p:cTn>
                              </p:par>
                              <p:par>
                                <p:cTn id="63" presetID="16" presetClass="exit" presetSubtype="21" fill="hold" nodeType="withEffect">
                                  <p:stCondLst>
                                    <p:cond delay="0"/>
                                  </p:stCondLst>
                                  <p:childTnLst>
                                    <p:animEffect transition="out" filter="barn(inVertical)">
                                      <p:cBhvr>
                                        <p:cTn id="64" dur="500"/>
                                        <p:tgtEl>
                                          <p:spTgt spid="4"/>
                                        </p:tgtEl>
                                      </p:cBhvr>
                                    </p:animEffect>
                                    <p:set>
                                      <p:cBhvr>
                                        <p:cTn id="65" dur="1" fill="hold">
                                          <p:stCondLst>
                                            <p:cond delay="499"/>
                                          </p:stCondLst>
                                        </p:cTn>
                                        <p:tgtEl>
                                          <p:spTgt spid="4"/>
                                        </p:tgtEl>
                                        <p:attrNameLst>
                                          <p:attrName>style.visibility</p:attrName>
                                        </p:attrNameLst>
                                      </p:cBhvr>
                                      <p:to>
                                        <p:strVal val="hidden"/>
                                      </p:to>
                                    </p:set>
                                  </p:childTnLst>
                                </p:cTn>
                              </p:par>
                            </p:childTnLst>
                          </p:cTn>
                        </p:par>
                        <p:par>
                          <p:cTn id="66" fill="hold">
                            <p:stCondLst>
                              <p:cond delay="7000"/>
                            </p:stCondLst>
                            <p:childTnLst>
                              <p:par>
                                <p:cTn id="67" presetID="1" presetClass="entr" presetSubtype="0"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par>
                          <p:cTn id="69" fill="hold">
                            <p:stCondLst>
                              <p:cond delay="7000"/>
                            </p:stCondLst>
                            <p:childTnLst>
                              <p:par>
                                <p:cTn id="70" presetID="26" presetClass="emph" presetSubtype="0" fill="hold" nodeType="afterEffect">
                                  <p:stCondLst>
                                    <p:cond delay="0"/>
                                  </p:stCondLst>
                                  <p:childTnLst>
                                    <p:animEffect transition="out" filter="fade">
                                      <p:cBhvr>
                                        <p:cTn id="71" dur="500" tmFilter="0, 0; .2, .5; .8, .5; 1, 0"/>
                                        <p:tgtEl>
                                          <p:spTgt spid="6"/>
                                        </p:tgtEl>
                                      </p:cBhvr>
                                    </p:animEffect>
                                    <p:animScale>
                                      <p:cBhvr>
                                        <p:cTn id="72" dur="250" autoRev="1" fill="hold"/>
                                        <p:tgtEl>
                                          <p:spTgt spid="6"/>
                                        </p:tgtEl>
                                      </p:cBhvr>
                                      <p:by x="105000" y="105000"/>
                                    </p:animScale>
                                  </p:childTnLst>
                                </p:cTn>
                              </p:par>
                            </p:childTnLst>
                          </p:cTn>
                        </p:par>
                        <p:par>
                          <p:cTn id="73" fill="hold">
                            <p:stCondLst>
                              <p:cond delay="7500"/>
                            </p:stCondLst>
                            <p:childTnLst>
                              <p:par>
                                <p:cTn id="74" presetID="26" presetClass="emph" presetSubtype="0" fill="hold" nodeType="afterEffect">
                                  <p:stCondLst>
                                    <p:cond delay="0"/>
                                  </p:stCondLst>
                                  <p:childTnLst>
                                    <p:animEffect transition="out" filter="fade">
                                      <p:cBhvr>
                                        <p:cTn id="75" dur="500" tmFilter="0, 0; .2, .5; .8, .5; 1, 0"/>
                                        <p:tgtEl>
                                          <p:spTgt spid="6"/>
                                        </p:tgtEl>
                                      </p:cBhvr>
                                    </p:animEffect>
                                    <p:animScale>
                                      <p:cBhvr>
                                        <p:cTn id="76" dur="250" autoRev="1" fill="hold"/>
                                        <p:tgtEl>
                                          <p:spTgt spid="6"/>
                                        </p:tgtEl>
                                      </p:cBhvr>
                                      <p:by x="105000" y="105000"/>
                                    </p:animScale>
                                  </p:childTnLst>
                                </p:cTn>
                              </p:par>
                            </p:childTnLst>
                          </p:cTn>
                        </p:par>
                        <p:par>
                          <p:cTn id="77" fill="hold">
                            <p:stCondLst>
                              <p:cond delay="8000"/>
                            </p:stCondLst>
                            <p:childTnLst>
                              <p:par>
                                <p:cTn id="78" presetID="26" presetClass="emph" presetSubtype="0" fill="hold" nodeType="afterEffect">
                                  <p:stCondLst>
                                    <p:cond delay="0"/>
                                  </p:stCondLst>
                                  <p:childTnLst>
                                    <p:animEffect transition="out" filter="fade">
                                      <p:cBhvr>
                                        <p:cTn id="79" dur="500" tmFilter="0, 0; .2, .5; .8, .5; 1, 0"/>
                                        <p:tgtEl>
                                          <p:spTgt spid="6"/>
                                        </p:tgtEl>
                                      </p:cBhvr>
                                    </p:animEffect>
                                    <p:animScale>
                                      <p:cBhvr>
                                        <p:cTn id="80" dur="250" autoRev="1" fill="hold"/>
                                        <p:tgtEl>
                                          <p:spTgt spid="6"/>
                                        </p:tgtEl>
                                      </p:cBhvr>
                                      <p:by x="105000" y="105000"/>
                                    </p:animScale>
                                  </p:childTnLst>
                                </p:cTn>
                              </p:par>
                            </p:childTnLst>
                          </p:cTn>
                        </p:par>
                        <p:par>
                          <p:cTn id="81" fill="hold">
                            <p:stCondLst>
                              <p:cond delay="8500"/>
                            </p:stCondLst>
                            <p:childTnLst>
                              <p:par>
                                <p:cTn id="82" presetID="6" presetClass="exit" presetSubtype="32" fill="hold" nodeType="afterEffect">
                                  <p:stCondLst>
                                    <p:cond delay="0"/>
                                  </p:stCondLst>
                                  <p:childTnLst>
                                    <p:animEffect transition="out" filter="circle(out)">
                                      <p:cBhvr>
                                        <p:cTn id="83" dur="2000"/>
                                        <p:tgtEl>
                                          <p:spTgt spid="6"/>
                                        </p:tgtEl>
                                      </p:cBhvr>
                                    </p:animEffect>
                                    <p:set>
                                      <p:cBhvr>
                                        <p:cTn id="84" dur="1" fill="hold">
                                          <p:stCondLst>
                                            <p:cond delay="1999"/>
                                          </p:stCondLst>
                                        </p:cTn>
                                        <p:tgtEl>
                                          <p:spTgt spid="6"/>
                                        </p:tgtEl>
                                        <p:attrNameLst>
                                          <p:attrName>style.visibility</p:attrName>
                                        </p:attrNameLst>
                                      </p:cBhvr>
                                      <p:to>
                                        <p:strVal val="hidden"/>
                                      </p:to>
                                    </p:set>
                                  </p:childTnLst>
                                </p:cTn>
                              </p:par>
                            </p:childTnLst>
                          </p:cTn>
                        </p:par>
                        <p:par>
                          <p:cTn id="85" fill="hold">
                            <p:stCondLst>
                              <p:cond delay="10500"/>
                            </p:stCondLst>
                            <p:childTnLst>
                              <p:par>
                                <p:cTn id="86" presetID="6" presetClass="entr" presetSubtype="16" fill="hold" nodeType="after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circle(in)">
                                      <p:cBhvr>
                                        <p:cTn id="88" dur="1500"/>
                                        <p:tgtEl>
                                          <p:spTgt spid="8"/>
                                        </p:tgtEl>
                                      </p:cBhvr>
                                    </p:animEffect>
                                  </p:childTnLst>
                                </p:cTn>
                              </p:par>
                            </p:childTnLst>
                          </p:cTn>
                        </p:par>
                        <p:par>
                          <p:cTn id="89" fill="hold">
                            <p:stCondLst>
                              <p:cond delay="12000"/>
                            </p:stCondLst>
                            <p:childTnLst>
                              <p:par>
                                <p:cTn id="90" presetID="6" presetClass="emph" presetSubtype="0" fill="hold" nodeType="afterEffect">
                                  <p:stCondLst>
                                    <p:cond delay="0"/>
                                  </p:stCondLst>
                                  <p:childTnLst>
                                    <p:animScale>
                                      <p:cBhvr>
                                        <p:cTn id="91" dur="1500" fill="hold"/>
                                        <p:tgtEl>
                                          <p:spTgt spid="8"/>
                                        </p:tgtEl>
                                      </p:cBhvr>
                                      <p:by x="50000" y="50000"/>
                                    </p:animScale>
                                  </p:childTnLst>
                                </p:cTn>
                              </p:par>
                            </p:childTnLst>
                          </p:cTn>
                        </p:par>
                        <p:par>
                          <p:cTn id="92" fill="hold">
                            <p:stCondLst>
                              <p:cond delay="13500"/>
                            </p:stCondLst>
                            <p:childTnLst>
                              <p:par>
                                <p:cTn id="93" presetID="35" presetClass="path" presetSubtype="0" accel="50000" decel="50000" fill="hold" nodeType="afterEffect">
                                  <p:stCondLst>
                                    <p:cond delay="0"/>
                                  </p:stCondLst>
                                  <p:childTnLst>
                                    <p:animMotion origin="layout" path="M 0 -1.11111E-6 L -0.25 -1.11111E-6 " pathEditMode="relative" rAng="0" ptsTypes="AA">
                                      <p:cBhvr>
                                        <p:cTn id="94" dur="1000" fill="hold"/>
                                        <p:tgtEl>
                                          <p:spTgt spid="8"/>
                                        </p:tgtEl>
                                        <p:attrNameLst>
                                          <p:attrName>ppt_x</p:attrName>
                                          <p:attrName>ppt_y</p:attrName>
                                        </p:attrNameLst>
                                      </p:cBhvr>
                                      <p:rCtr x="-12500" y="0"/>
                                    </p:animMotion>
                                  </p:childTnLst>
                                </p:cTn>
                              </p:par>
                            </p:childTnLst>
                          </p:cTn>
                        </p:par>
                        <p:par>
                          <p:cTn id="95" fill="hold">
                            <p:stCondLst>
                              <p:cond delay="14500"/>
                            </p:stCondLst>
                            <p:childTnLst>
                              <p:par>
                                <p:cTn id="96" presetID="2" presetClass="entr" presetSubtype="4"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 calcmode="lin" valueType="num">
                                      <p:cBhvr additive="base">
                                        <p:cTn id="98" dur="500" fill="hold"/>
                                        <p:tgtEl>
                                          <p:spTgt spid="9"/>
                                        </p:tgtEl>
                                        <p:attrNameLst>
                                          <p:attrName>ppt_x</p:attrName>
                                        </p:attrNameLst>
                                      </p:cBhvr>
                                      <p:tavLst>
                                        <p:tav tm="0">
                                          <p:val>
                                            <p:strVal val="#ppt_x"/>
                                          </p:val>
                                        </p:tav>
                                        <p:tav tm="100000">
                                          <p:val>
                                            <p:strVal val="#ppt_x"/>
                                          </p:val>
                                        </p:tav>
                                      </p:tavLst>
                                    </p:anim>
                                    <p:anim calcmode="lin" valueType="num">
                                      <p:cBhvr additive="base">
                                        <p:cTn id="9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0"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13E40B0-51C2-E6FE-9012-BC6357603102}"/>
              </a:ext>
            </a:extLst>
          </p:cNvPr>
          <p:cNvSpPr>
            <a:spLocks noGrp="1"/>
          </p:cNvSpPr>
          <p:nvPr>
            <p:ph type="body" sz="quarter" idx="10"/>
          </p:nvPr>
        </p:nvSpPr>
        <p:spPr>
          <a:xfrm>
            <a:off x="274638" y="2080754"/>
            <a:ext cx="11887198" cy="3484031"/>
          </a:xfrm>
        </p:spPr>
        <p:txBody>
          <a:bodyPr/>
          <a:lstStyle/>
          <a:p>
            <a:r>
              <a:rPr lang="en-US" sz="3200" dirty="0"/>
              <a:t>You can deploy images hosted on private registries by providing credentials in the Container Apps configuration.</a:t>
            </a:r>
          </a:p>
          <a:p>
            <a:r>
              <a:rPr lang="en-US" sz="3200" dirty="0"/>
              <a:t>Define the required fields in the registries array in the </a:t>
            </a:r>
            <a:r>
              <a:rPr lang="en-US" sz="3200" dirty="0" err="1"/>
              <a:t>properties.configuration</a:t>
            </a:r>
            <a:r>
              <a:rPr lang="en-US" sz="3200" dirty="0"/>
              <a:t> section of the container app resource template. </a:t>
            </a:r>
          </a:p>
          <a:p>
            <a:r>
              <a:rPr lang="en-US" sz="3200" dirty="0"/>
              <a:t>The </a:t>
            </a:r>
            <a:r>
              <a:rPr lang="en-US" sz="3200" dirty="0" err="1"/>
              <a:t>passwordSecretRef</a:t>
            </a:r>
            <a:r>
              <a:rPr lang="en-US" sz="3200" dirty="0"/>
              <a:t> field identifies the name of the secret in the secrets array name where you defined the password.</a:t>
            </a:r>
            <a:endParaRPr lang="es-ES" sz="3200" dirty="0"/>
          </a:p>
        </p:txBody>
      </p:sp>
      <p:sp>
        <p:nvSpPr>
          <p:cNvPr id="2" name="Título 1">
            <a:extLst>
              <a:ext uri="{FF2B5EF4-FFF2-40B4-BE49-F238E27FC236}">
                <a16:creationId xmlns:a16="http://schemas.microsoft.com/office/drawing/2014/main" id="{62DCDB4C-1B6A-2706-A644-1E0F5D034082}"/>
              </a:ext>
            </a:extLst>
          </p:cNvPr>
          <p:cNvSpPr>
            <a:spLocks noGrp="1"/>
          </p:cNvSpPr>
          <p:nvPr>
            <p:ph type="title"/>
          </p:nvPr>
        </p:nvSpPr>
        <p:spPr/>
        <p:txBody>
          <a:bodyPr/>
          <a:lstStyle/>
          <a:p>
            <a:r>
              <a:rPr lang="es-ES" dirty="0"/>
              <a:t>Container </a:t>
            </a:r>
            <a:r>
              <a:rPr lang="es-ES" dirty="0" err="1"/>
              <a:t>registries</a:t>
            </a:r>
            <a:endParaRPr lang="es-ES" dirty="0"/>
          </a:p>
        </p:txBody>
      </p:sp>
    </p:spTree>
    <p:extLst>
      <p:ext uri="{BB962C8B-B14F-4D97-AF65-F5344CB8AC3E}">
        <p14:creationId xmlns:p14="http://schemas.microsoft.com/office/powerpoint/2010/main" val="18361183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6591060-4F32-1D55-4EAC-DE1608F3B1A2}"/>
              </a:ext>
            </a:extLst>
          </p:cNvPr>
          <p:cNvSpPr>
            <a:spLocks noGrp="1"/>
          </p:cNvSpPr>
          <p:nvPr>
            <p:ph type="body" sz="quarter" idx="10"/>
          </p:nvPr>
        </p:nvSpPr>
        <p:spPr/>
        <p:txBody>
          <a:bodyPr/>
          <a:lstStyle/>
          <a:p>
            <a:r>
              <a:rPr lang="en-US" dirty="0"/>
              <a:t>Privileged containers: Azure Container Apps doesn't allow privileged containers mode with host-level access.</a:t>
            </a:r>
          </a:p>
          <a:p>
            <a:r>
              <a:rPr lang="en-US" dirty="0"/>
              <a:t>Operating system: Linux-based (</a:t>
            </a:r>
            <a:r>
              <a:rPr lang="en-US" dirty="0" err="1"/>
              <a:t>linux</a:t>
            </a:r>
            <a:r>
              <a:rPr lang="en-US" dirty="0"/>
              <a:t>/amd64) container images are required.</a:t>
            </a:r>
            <a:endParaRPr lang="es-ES" dirty="0"/>
          </a:p>
        </p:txBody>
      </p:sp>
      <p:sp>
        <p:nvSpPr>
          <p:cNvPr id="2" name="Título 1">
            <a:extLst>
              <a:ext uri="{FF2B5EF4-FFF2-40B4-BE49-F238E27FC236}">
                <a16:creationId xmlns:a16="http://schemas.microsoft.com/office/drawing/2014/main" id="{21340DDE-DEDA-F24C-D30F-8E31217D992F}"/>
              </a:ext>
            </a:extLst>
          </p:cNvPr>
          <p:cNvSpPr>
            <a:spLocks noGrp="1"/>
          </p:cNvSpPr>
          <p:nvPr>
            <p:ph type="title"/>
          </p:nvPr>
        </p:nvSpPr>
        <p:spPr/>
        <p:txBody>
          <a:bodyPr/>
          <a:lstStyle/>
          <a:p>
            <a:r>
              <a:rPr lang="es-ES" dirty="0" err="1"/>
              <a:t>Limitations</a:t>
            </a:r>
            <a:endParaRPr lang="es-ES" dirty="0"/>
          </a:p>
        </p:txBody>
      </p:sp>
    </p:spTree>
    <p:extLst>
      <p:ext uri="{BB962C8B-B14F-4D97-AF65-F5344CB8AC3E}">
        <p14:creationId xmlns:p14="http://schemas.microsoft.com/office/powerpoint/2010/main" val="30438889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B49E-902C-A5E5-9184-ACCCD0DD1929}"/>
              </a:ext>
            </a:extLst>
          </p:cNvPr>
          <p:cNvSpPr>
            <a:spLocks noGrp="1"/>
          </p:cNvSpPr>
          <p:nvPr>
            <p:ph type="title"/>
          </p:nvPr>
        </p:nvSpPr>
        <p:spPr>
          <a:xfrm>
            <a:off x="503237" y="1241426"/>
            <a:ext cx="5257801" cy="1098762"/>
          </a:xfrm>
        </p:spPr>
        <p:txBody>
          <a:bodyPr/>
          <a:lstStyle/>
          <a:p>
            <a:r>
              <a:rPr lang="es-ES" dirty="0" err="1"/>
              <a:t>Revisions</a:t>
            </a:r>
            <a:endParaRPr lang="en-US" dirty="0"/>
          </a:p>
        </p:txBody>
      </p:sp>
      <p:pic>
        <p:nvPicPr>
          <p:cNvPr id="5" name="Marcador de posición de imagen 4" descr="Imagen que contiene sostener, computadora, hombre, alimentos&#10;&#10;Descripción generada automáticamente">
            <a:extLst>
              <a:ext uri="{FF2B5EF4-FFF2-40B4-BE49-F238E27FC236}">
                <a16:creationId xmlns:a16="http://schemas.microsoft.com/office/drawing/2014/main" id="{37F61439-566E-8B10-0087-685C09B207A0}"/>
              </a:ext>
            </a:extLst>
          </p:cNvPr>
          <p:cNvPicPr>
            <a:picLocks noGrp="1" noChangeAspect="1"/>
          </p:cNvPicPr>
          <p:nvPr>
            <p:ph type="pic" sz="quarter" idx="10"/>
          </p:nvPr>
        </p:nvPicPr>
        <p:blipFill>
          <a:blip r:embed="rId3"/>
          <a:srcRect l="5551" r="5551"/>
          <a:stretch>
            <a:fillRect/>
          </a:stretch>
        </p:blipFill>
        <p:spPr/>
      </p:pic>
    </p:spTree>
    <p:extLst>
      <p:ext uri="{BB962C8B-B14F-4D97-AF65-F5344CB8AC3E}">
        <p14:creationId xmlns:p14="http://schemas.microsoft.com/office/powerpoint/2010/main" val="37071016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0D66A66-1F4D-54EA-9A1D-47E494A3C829}"/>
              </a:ext>
            </a:extLst>
          </p:cNvPr>
          <p:cNvSpPr>
            <a:spLocks noGrp="1"/>
          </p:cNvSpPr>
          <p:nvPr>
            <p:ph type="title"/>
          </p:nvPr>
        </p:nvSpPr>
        <p:spPr/>
        <p:txBody>
          <a:bodyPr/>
          <a:lstStyle/>
          <a:p>
            <a:r>
              <a:rPr lang="es-ES" dirty="0" err="1"/>
              <a:t>Lifecycle</a:t>
            </a:r>
            <a:endParaRPr lang="es-ES" dirty="0"/>
          </a:p>
        </p:txBody>
      </p:sp>
      <p:sp>
        <p:nvSpPr>
          <p:cNvPr id="5" name="Marcador de texto 4">
            <a:extLst>
              <a:ext uri="{FF2B5EF4-FFF2-40B4-BE49-F238E27FC236}">
                <a16:creationId xmlns:a16="http://schemas.microsoft.com/office/drawing/2014/main" id="{39175608-C56B-F0E1-D24C-40EAB8A8267A}"/>
              </a:ext>
            </a:extLst>
          </p:cNvPr>
          <p:cNvSpPr>
            <a:spLocks noGrp="1"/>
          </p:cNvSpPr>
          <p:nvPr>
            <p:ph type="body" sz="quarter" idx="10"/>
          </p:nvPr>
        </p:nvSpPr>
        <p:spPr>
          <a:xfrm>
            <a:off x="274639" y="1212849"/>
            <a:ext cx="5486399" cy="5515356"/>
          </a:xfrm>
        </p:spPr>
        <p:txBody>
          <a:bodyPr/>
          <a:lstStyle/>
          <a:p>
            <a:r>
              <a:rPr lang="en-US" sz="2800" dirty="0"/>
              <a:t>Provisioning status</a:t>
            </a:r>
          </a:p>
          <a:p>
            <a:pPr lvl="1"/>
            <a:r>
              <a:rPr lang="en-US" sz="2000" dirty="0"/>
              <a:t>Provisioning</a:t>
            </a:r>
          </a:p>
          <a:p>
            <a:pPr lvl="1"/>
            <a:r>
              <a:rPr lang="en-US" sz="2000" dirty="0"/>
              <a:t>Provisioned</a:t>
            </a:r>
          </a:p>
          <a:p>
            <a:pPr lvl="1"/>
            <a:r>
              <a:rPr lang="en-US" sz="2000" dirty="0"/>
              <a:t>Provisioning failed</a:t>
            </a:r>
          </a:p>
          <a:p>
            <a:r>
              <a:rPr lang="en-US" sz="2800" dirty="0"/>
              <a:t>Running status</a:t>
            </a:r>
          </a:p>
          <a:p>
            <a:pPr lvl="1"/>
            <a:r>
              <a:rPr lang="en-US" sz="2000" dirty="0"/>
              <a:t>Provisioning</a:t>
            </a:r>
          </a:p>
          <a:p>
            <a:pPr lvl="1"/>
            <a:r>
              <a:rPr lang="en-US" sz="2000" dirty="0"/>
              <a:t>Scale to 0 </a:t>
            </a:r>
          </a:p>
          <a:p>
            <a:pPr lvl="1"/>
            <a:r>
              <a:rPr lang="en-US" sz="2000" dirty="0"/>
              <a:t>Activating</a:t>
            </a:r>
          </a:p>
          <a:p>
            <a:pPr lvl="1"/>
            <a:r>
              <a:rPr lang="en-US" sz="2000" dirty="0"/>
              <a:t>Activation failed</a:t>
            </a:r>
          </a:p>
          <a:p>
            <a:pPr lvl="1"/>
            <a:r>
              <a:rPr lang="en-US" sz="2000" dirty="0"/>
              <a:t>Scaling / Processing</a:t>
            </a:r>
          </a:p>
          <a:p>
            <a:pPr lvl="1"/>
            <a:r>
              <a:rPr lang="en-US" sz="2000" dirty="0"/>
              <a:t>Running</a:t>
            </a:r>
          </a:p>
          <a:p>
            <a:pPr lvl="1"/>
            <a:r>
              <a:rPr lang="en-US" sz="2000" dirty="0"/>
              <a:t>Running (at max)</a:t>
            </a:r>
          </a:p>
          <a:p>
            <a:pPr lvl="1"/>
            <a:r>
              <a:rPr lang="en-US" sz="2000" dirty="0"/>
              <a:t>Deprovisioning</a:t>
            </a:r>
          </a:p>
          <a:p>
            <a:pPr lvl="1"/>
            <a:r>
              <a:rPr lang="en-US" sz="2000" dirty="0"/>
              <a:t>Degraded</a:t>
            </a:r>
          </a:p>
          <a:p>
            <a:pPr lvl="1"/>
            <a:r>
              <a:rPr lang="en-US" sz="2000" dirty="0"/>
              <a:t>Failed</a:t>
            </a:r>
          </a:p>
        </p:txBody>
      </p:sp>
      <p:sp>
        <p:nvSpPr>
          <p:cNvPr id="7" name="Marcador de texto 6">
            <a:extLst>
              <a:ext uri="{FF2B5EF4-FFF2-40B4-BE49-F238E27FC236}">
                <a16:creationId xmlns:a16="http://schemas.microsoft.com/office/drawing/2014/main" id="{D13D9666-457C-7F71-C534-A7D4BFE7D6B1}"/>
              </a:ext>
            </a:extLst>
          </p:cNvPr>
          <p:cNvSpPr>
            <a:spLocks noGrp="1"/>
          </p:cNvSpPr>
          <p:nvPr>
            <p:ph type="body" sz="quarter" idx="11"/>
          </p:nvPr>
        </p:nvSpPr>
        <p:spPr>
          <a:xfrm>
            <a:off x="6675439" y="1212849"/>
            <a:ext cx="5486399" cy="3459409"/>
          </a:xfrm>
        </p:spPr>
        <p:txBody>
          <a:bodyPr/>
          <a:lstStyle/>
          <a:p>
            <a:r>
              <a:rPr lang="es-ES" dirty="0"/>
              <a:t>Inactive status</a:t>
            </a:r>
          </a:p>
          <a:p>
            <a:endParaRPr lang="es-ES" dirty="0"/>
          </a:p>
          <a:p>
            <a:r>
              <a:rPr lang="es-ES" dirty="0"/>
              <a:t>Change inactive revisión </a:t>
            </a:r>
            <a:r>
              <a:rPr lang="es-ES" dirty="0" err="1"/>
              <a:t>limit</a:t>
            </a:r>
            <a:endParaRPr lang="es-ES" dirty="0"/>
          </a:p>
          <a:p>
            <a:r>
              <a:rPr lang="es-ES" dirty="0"/>
              <a:t>Azure </a:t>
            </a:r>
            <a:r>
              <a:rPr lang="es-ES" dirty="0" err="1"/>
              <a:t>CLICopy</a:t>
            </a:r>
            <a:endParaRPr lang="es-ES" dirty="0"/>
          </a:p>
          <a:p>
            <a:pPr marL="0" indent="0">
              <a:buNone/>
            </a:pPr>
            <a:endParaRPr lang="es-ES" dirty="0"/>
          </a:p>
        </p:txBody>
      </p:sp>
    </p:spTree>
    <p:extLst>
      <p:ext uri="{BB962C8B-B14F-4D97-AF65-F5344CB8AC3E}">
        <p14:creationId xmlns:p14="http://schemas.microsoft.com/office/powerpoint/2010/main" val="3003434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79895A-C164-A31C-6F1C-CEA0FF55F672}"/>
              </a:ext>
            </a:extLst>
          </p:cNvPr>
          <p:cNvSpPr>
            <a:spLocks noGrp="1"/>
          </p:cNvSpPr>
          <p:nvPr>
            <p:ph type="title"/>
          </p:nvPr>
        </p:nvSpPr>
        <p:spPr/>
        <p:txBody>
          <a:bodyPr/>
          <a:lstStyle/>
          <a:p>
            <a:r>
              <a:rPr lang="es-ES" dirty="0" err="1"/>
              <a:t>Revision</a:t>
            </a:r>
            <a:r>
              <a:rPr lang="es-ES" dirty="0"/>
              <a:t> </a:t>
            </a:r>
            <a:r>
              <a:rPr lang="es-ES" dirty="0" err="1"/>
              <a:t>Modes</a:t>
            </a:r>
            <a:endParaRPr lang="es-ES" dirty="0"/>
          </a:p>
        </p:txBody>
      </p:sp>
      <p:sp>
        <p:nvSpPr>
          <p:cNvPr id="2" name="Marcador de texto 1">
            <a:extLst>
              <a:ext uri="{FF2B5EF4-FFF2-40B4-BE49-F238E27FC236}">
                <a16:creationId xmlns:a16="http://schemas.microsoft.com/office/drawing/2014/main" id="{F4739330-1403-AD12-C464-76CE86D41D13}"/>
              </a:ext>
            </a:extLst>
          </p:cNvPr>
          <p:cNvSpPr>
            <a:spLocks noGrp="1"/>
          </p:cNvSpPr>
          <p:nvPr>
            <p:ph type="body" sz="quarter" idx="10"/>
          </p:nvPr>
        </p:nvSpPr>
        <p:spPr/>
        <p:txBody>
          <a:bodyPr/>
          <a:lstStyle/>
          <a:p>
            <a:r>
              <a:rPr lang="es-ES" dirty="0"/>
              <a:t>Single</a:t>
            </a:r>
          </a:p>
          <a:p>
            <a:r>
              <a:rPr lang="es-ES" dirty="0" err="1"/>
              <a:t>Multiple</a:t>
            </a:r>
            <a:endParaRPr lang="es-ES" dirty="0"/>
          </a:p>
          <a:p>
            <a:endParaRPr lang="es-ES" dirty="0"/>
          </a:p>
        </p:txBody>
      </p:sp>
      <p:sp>
        <p:nvSpPr>
          <p:cNvPr id="4" name="Marcador de texto 3">
            <a:extLst>
              <a:ext uri="{FF2B5EF4-FFF2-40B4-BE49-F238E27FC236}">
                <a16:creationId xmlns:a16="http://schemas.microsoft.com/office/drawing/2014/main" id="{D089CCEB-EB93-6659-45F9-9C950532E6BB}"/>
              </a:ext>
            </a:extLst>
          </p:cNvPr>
          <p:cNvSpPr>
            <a:spLocks noGrp="1"/>
          </p:cNvSpPr>
          <p:nvPr>
            <p:ph type="body" sz="quarter" idx="11"/>
          </p:nvPr>
        </p:nvSpPr>
        <p:spPr>
          <a:xfrm>
            <a:off x="6675439" y="1212849"/>
            <a:ext cx="5486399" cy="1668149"/>
          </a:xfrm>
        </p:spPr>
        <p:txBody>
          <a:bodyPr/>
          <a:lstStyle/>
          <a:p>
            <a:r>
              <a:rPr lang="es-ES" dirty="0" err="1"/>
              <a:t>Labels</a:t>
            </a:r>
            <a:endParaRPr lang="es-ES" dirty="0"/>
          </a:p>
          <a:p>
            <a:r>
              <a:rPr lang="es-ES" dirty="0"/>
              <a:t>Zero </a:t>
            </a:r>
            <a:r>
              <a:rPr lang="es-ES" dirty="0" err="1"/>
              <a:t>downtime</a:t>
            </a:r>
            <a:r>
              <a:rPr lang="es-ES" dirty="0"/>
              <a:t> </a:t>
            </a:r>
            <a:r>
              <a:rPr lang="es-ES" dirty="0" err="1"/>
              <a:t>deployment</a:t>
            </a:r>
            <a:endParaRPr lang="es-ES" dirty="0"/>
          </a:p>
        </p:txBody>
      </p:sp>
    </p:spTree>
    <p:extLst>
      <p:ext uri="{BB962C8B-B14F-4D97-AF65-F5344CB8AC3E}">
        <p14:creationId xmlns:p14="http://schemas.microsoft.com/office/powerpoint/2010/main" val="31721358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B4B7F7A-B11F-9EED-9C28-8CF7A0A2B994}"/>
              </a:ext>
            </a:extLst>
          </p:cNvPr>
          <p:cNvSpPr>
            <a:spLocks noGrp="1"/>
          </p:cNvSpPr>
          <p:nvPr>
            <p:ph type="body" sz="quarter" idx="10"/>
          </p:nvPr>
        </p:nvSpPr>
        <p:spPr>
          <a:xfrm>
            <a:off x="274638" y="2080754"/>
            <a:ext cx="11887198" cy="2092881"/>
          </a:xfrm>
        </p:spPr>
        <p:txBody>
          <a:bodyPr/>
          <a:lstStyle/>
          <a:p>
            <a:r>
              <a:rPr lang="es-ES" dirty="0" err="1"/>
              <a:t>Traffic</a:t>
            </a:r>
            <a:r>
              <a:rPr lang="es-ES" dirty="0"/>
              <a:t> </a:t>
            </a:r>
            <a:r>
              <a:rPr lang="es-ES" dirty="0" err="1"/>
              <a:t>splitting</a:t>
            </a:r>
            <a:endParaRPr lang="es-ES" dirty="0"/>
          </a:p>
          <a:p>
            <a:r>
              <a:rPr lang="es-ES" dirty="0"/>
              <a:t>Direct </a:t>
            </a:r>
            <a:r>
              <a:rPr lang="es-ES" dirty="0" err="1"/>
              <a:t>revision</a:t>
            </a:r>
            <a:r>
              <a:rPr lang="es-ES" dirty="0"/>
              <a:t> </a:t>
            </a:r>
            <a:r>
              <a:rPr lang="es-ES" dirty="0" err="1"/>
              <a:t>access</a:t>
            </a:r>
            <a:endParaRPr lang="es-ES" dirty="0"/>
          </a:p>
          <a:p>
            <a:r>
              <a:rPr lang="es-ES" dirty="0" err="1"/>
              <a:t>Activation</a:t>
            </a:r>
            <a:r>
              <a:rPr lang="es-ES" dirty="0"/>
              <a:t> </a:t>
            </a:r>
            <a:r>
              <a:rPr lang="es-ES" dirty="0" err="1"/>
              <a:t>state</a:t>
            </a:r>
            <a:endParaRPr lang="es-ES" dirty="0"/>
          </a:p>
        </p:txBody>
      </p:sp>
      <p:sp>
        <p:nvSpPr>
          <p:cNvPr id="3" name="Título 2">
            <a:extLst>
              <a:ext uri="{FF2B5EF4-FFF2-40B4-BE49-F238E27FC236}">
                <a16:creationId xmlns:a16="http://schemas.microsoft.com/office/drawing/2014/main" id="{F503F2A2-53C4-DE51-BC68-7A9556A49E6B}"/>
              </a:ext>
            </a:extLst>
          </p:cNvPr>
          <p:cNvSpPr>
            <a:spLocks noGrp="1"/>
          </p:cNvSpPr>
          <p:nvPr>
            <p:ph type="title"/>
          </p:nvPr>
        </p:nvSpPr>
        <p:spPr/>
        <p:txBody>
          <a:bodyPr/>
          <a:lstStyle/>
          <a:p>
            <a:r>
              <a:rPr lang="es-ES" dirty="0" err="1"/>
              <a:t>Work</a:t>
            </a:r>
            <a:r>
              <a:rPr lang="es-ES" dirty="0"/>
              <a:t> </a:t>
            </a:r>
            <a:r>
              <a:rPr lang="es-ES" dirty="0" err="1"/>
              <a:t>with</a:t>
            </a:r>
            <a:r>
              <a:rPr lang="es-ES" dirty="0"/>
              <a:t> </a:t>
            </a:r>
            <a:r>
              <a:rPr lang="es-ES" dirty="0" err="1"/>
              <a:t>multiple</a:t>
            </a:r>
            <a:r>
              <a:rPr lang="es-ES" dirty="0"/>
              <a:t> </a:t>
            </a:r>
            <a:r>
              <a:rPr lang="es-ES" dirty="0" err="1"/>
              <a:t>revisions</a:t>
            </a:r>
            <a:endParaRPr lang="es-ES" dirty="0"/>
          </a:p>
        </p:txBody>
      </p:sp>
      <p:pic>
        <p:nvPicPr>
          <p:cNvPr id="6146" name="Picture 2" descr="Azure Container Apps: Traffic splitting among revisions">
            <a:extLst>
              <a:ext uri="{FF2B5EF4-FFF2-40B4-BE49-F238E27FC236}">
                <a16:creationId xmlns:a16="http://schemas.microsoft.com/office/drawing/2014/main" id="{AD9E8A3B-FEA5-8677-B45B-4B08E9C9A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637" y="1668462"/>
            <a:ext cx="6037041" cy="317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3134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682EA54-C607-EC6F-1779-A21BED27889F}"/>
              </a:ext>
            </a:extLst>
          </p:cNvPr>
          <p:cNvSpPr>
            <a:spLocks noGrp="1"/>
          </p:cNvSpPr>
          <p:nvPr>
            <p:ph type="body" sz="quarter" idx="10"/>
          </p:nvPr>
        </p:nvSpPr>
        <p:spPr>
          <a:xfrm>
            <a:off x="274638" y="2080754"/>
            <a:ext cx="11887198" cy="2769989"/>
          </a:xfrm>
        </p:spPr>
        <p:txBody>
          <a:bodyPr/>
          <a:lstStyle/>
          <a:p>
            <a:r>
              <a:rPr lang="es-ES" dirty="0" err="1"/>
              <a:t>Name</a:t>
            </a:r>
            <a:r>
              <a:rPr lang="es-ES" dirty="0"/>
              <a:t> </a:t>
            </a:r>
            <a:r>
              <a:rPr lang="es-ES" dirty="0" err="1"/>
              <a:t>suffix</a:t>
            </a:r>
            <a:endParaRPr lang="es-ES" dirty="0"/>
          </a:p>
          <a:p>
            <a:pPr lvl="1"/>
            <a:r>
              <a:rPr lang="en-US" dirty="0"/>
              <a:t>Consist of only lower case alphanumeric characters or dashes (-)</a:t>
            </a:r>
          </a:p>
          <a:p>
            <a:pPr lvl="1"/>
            <a:r>
              <a:rPr lang="en-US" dirty="0"/>
              <a:t>Start with an alphabetic character</a:t>
            </a:r>
          </a:p>
          <a:p>
            <a:pPr lvl="1"/>
            <a:r>
              <a:rPr lang="en-US" dirty="0"/>
              <a:t>End with an alphanumeric character</a:t>
            </a:r>
          </a:p>
          <a:p>
            <a:pPr lvl="1"/>
            <a:endParaRPr lang="en-US" dirty="0"/>
          </a:p>
          <a:p>
            <a:pPr marL="342900" lvl="1" indent="0">
              <a:buNone/>
            </a:pPr>
            <a:r>
              <a:rPr lang="es-ES" dirty="0"/>
              <a:t>&lt;CONTAINER_APP_NAME&gt;-&lt;REVISION_SUFFIX&gt;</a:t>
            </a:r>
          </a:p>
        </p:txBody>
      </p:sp>
      <p:sp>
        <p:nvSpPr>
          <p:cNvPr id="3" name="Título 2">
            <a:extLst>
              <a:ext uri="{FF2B5EF4-FFF2-40B4-BE49-F238E27FC236}">
                <a16:creationId xmlns:a16="http://schemas.microsoft.com/office/drawing/2014/main" id="{9DC0BA1B-B0EA-63FC-B9B0-E81C8BAF926A}"/>
              </a:ext>
            </a:extLst>
          </p:cNvPr>
          <p:cNvSpPr>
            <a:spLocks noGrp="1"/>
          </p:cNvSpPr>
          <p:nvPr>
            <p:ph type="title"/>
          </p:nvPr>
        </p:nvSpPr>
        <p:spPr/>
        <p:txBody>
          <a:bodyPr/>
          <a:lstStyle/>
          <a:p>
            <a:r>
              <a:rPr lang="es-ES" dirty="0" err="1"/>
              <a:t>Customize</a:t>
            </a:r>
            <a:r>
              <a:rPr lang="es-ES" dirty="0"/>
              <a:t> </a:t>
            </a:r>
            <a:r>
              <a:rPr lang="es-ES" dirty="0" err="1"/>
              <a:t>revisions</a:t>
            </a:r>
            <a:endParaRPr lang="es-ES" dirty="0"/>
          </a:p>
        </p:txBody>
      </p:sp>
    </p:spTree>
    <p:extLst>
      <p:ext uri="{BB962C8B-B14F-4D97-AF65-F5344CB8AC3E}">
        <p14:creationId xmlns:p14="http://schemas.microsoft.com/office/powerpoint/2010/main" val="28667259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A20E5-5BAE-2BE8-D238-D0AC4EBD1ECD}"/>
              </a:ext>
            </a:extLst>
          </p:cNvPr>
          <p:cNvSpPr>
            <a:spLocks noGrp="1"/>
          </p:cNvSpPr>
          <p:nvPr>
            <p:ph type="title"/>
          </p:nvPr>
        </p:nvSpPr>
        <p:spPr>
          <a:xfrm>
            <a:off x="503237" y="1241426"/>
            <a:ext cx="5257801" cy="2926955"/>
          </a:xfrm>
        </p:spPr>
        <p:txBody>
          <a:bodyPr/>
          <a:lstStyle/>
          <a:p>
            <a:r>
              <a:rPr lang="es-ES" dirty="0" err="1"/>
              <a:t>Application</a:t>
            </a:r>
            <a:r>
              <a:rPr lang="es-ES" dirty="0"/>
              <a:t> </a:t>
            </a:r>
            <a:r>
              <a:rPr lang="es-ES" dirty="0" err="1"/>
              <a:t>lifecycle</a:t>
            </a:r>
            <a:r>
              <a:rPr lang="es-ES" dirty="0"/>
              <a:t> </a:t>
            </a:r>
            <a:r>
              <a:rPr lang="es-ES" dirty="0" err="1"/>
              <a:t>management</a:t>
            </a:r>
            <a:endParaRPr lang="en-US" dirty="0"/>
          </a:p>
        </p:txBody>
      </p:sp>
      <p:pic>
        <p:nvPicPr>
          <p:cNvPr id="5" name="Marcador de posición de imagen 4" descr="Imagen de la pantalla de un video juego&#10;&#10;Descripción generada automáticamente con confianza baja">
            <a:extLst>
              <a:ext uri="{FF2B5EF4-FFF2-40B4-BE49-F238E27FC236}">
                <a16:creationId xmlns:a16="http://schemas.microsoft.com/office/drawing/2014/main" id="{D5BB6423-3A67-7F5C-55CF-A0443CDBC802}"/>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28142100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081182A-10DB-A4ED-900E-4508809435E8}"/>
              </a:ext>
            </a:extLst>
          </p:cNvPr>
          <p:cNvSpPr>
            <a:spLocks noGrp="1"/>
          </p:cNvSpPr>
          <p:nvPr>
            <p:ph type="body" sz="quarter" idx="10"/>
          </p:nvPr>
        </p:nvSpPr>
        <p:spPr>
          <a:xfrm>
            <a:off x="274638" y="2080754"/>
            <a:ext cx="11887198" cy="2769989"/>
          </a:xfrm>
        </p:spPr>
        <p:txBody>
          <a:bodyPr/>
          <a:lstStyle/>
          <a:p>
            <a:r>
              <a:rPr lang="en-US" dirty="0"/>
              <a:t>Deployment</a:t>
            </a:r>
          </a:p>
          <a:p>
            <a:r>
              <a:rPr lang="en-US" dirty="0"/>
              <a:t>Update</a:t>
            </a:r>
          </a:p>
          <a:p>
            <a:r>
              <a:rPr lang="en-US" dirty="0"/>
              <a:t>Deactivate</a:t>
            </a:r>
          </a:p>
          <a:p>
            <a:r>
              <a:rPr lang="en-US" dirty="0"/>
              <a:t>Shutdown</a:t>
            </a:r>
            <a:endParaRPr lang="es-ES" dirty="0"/>
          </a:p>
        </p:txBody>
      </p:sp>
      <p:sp>
        <p:nvSpPr>
          <p:cNvPr id="4" name="Título 3">
            <a:extLst>
              <a:ext uri="{FF2B5EF4-FFF2-40B4-BE49-F238E27FC236}">
                <a16:creationId xmlns:a16="http://schemas.microsoft.com/office/drawing/2014/main" id="{66601900-722F-24F7-92C7-D2101A923455}"/>
              </a:ext>
            </a:extLst>
          </p:cNvPr>
          <p:cNvSpPr>
            <a:spLocks noGrp="1"/>
          </p:cNvSpPr>
          <p:nvPr>
            <p:ph type="title"/>
          </p:nvPr>
        </p:nvSpPr>
        <p:spPr/>
        <p:txBody>
          <a:bodyPr/>
          <a:lstStyle/>
          <a:p>
            <a:r>
              <a:rPr lang="es-ES" dirty="0"/>
              <a:t>ALM</a:t>
            </a:r>
          </a:p>
        </p:txBody>
      </p:sp>
      <p:pic>
        <p:nvPicPr>
          <p:cNvPr id="2050" name="Picture 2" descr="Azure Container Apps: Deployment phase">
            <a:extLst>
              <a:ext uri="{FF2B5EF4-FFF2-40B4-BE49-F238E27FC236}">
                <a16:creationId xmlns:a16="http://schemas.microsoft.com/office/drawing/2014/main" id="{C1D93B0D-0F24-2D91-2163-F3BBFF499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033" y="2124072"/>
            <a:ext cx="7143750" cy="25161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zure Container Apps: Update phase">
            <a:extLst>
              <a:ext uri="{FF2B5EF4-FFF2-40B4-BE49-F238E27FC236}">
                <a16:creationId xmlns:a16="http://schemas.microsoft.com/office/drawing/2014/main" id="{BFE2F0E4-75C3-B6A7-6531-570B1EF7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239" y="1973262"/>
            <a:ext cx="725497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zure Container Apps: Deactivation phase">
            <a:extLst>
              <a:ext uri="{FF2B5EF4-FFF2-40B4-BE49-F238E27FC236}">
                <a16:creationId xmlns:a16="http://schemas.microsoft.com/office/drawing/2014/main" id="{CE8FB852-38D9-857F-D101-AE379D60D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004" y="1973262"/>
            <a:ext cx="7115779" cy="396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7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54"/>
                                        </p:tgtEl>
                                        <p:attrNameLst>
                                          <p:attrName>style.visibility</p:attrName>
                                        </p:attrNameLst>
                                      </p:cBhvr>
                                      <p:to>
                                        <p:strVal val="visible"/>
                                      </p:to>
                                    </p:set>
                                    <p:anim calcmode="lin" valueType="num">
                                      <p:cBhvr additive="base">
                                        <p:cTn id="14" dur="500" fill="hold"/>
                                        <p:tgtEl>
                                          <p:spTgt spid="2054"/>
                                        </p:tgtEl>
                                        <p:attrNameLst>
                                          <p:attrName>ppt_x</p:attrName>
                                        </p:attrNameLst>
                                      </p:cBhvr>
                                      <p:tavLst>
                                        <p:tav tm="0">
                                          <p:val>
                                            <p:strVal val="#ppt_x"/>
                                          </p:val>
                                        </p:tav>
                                        <p:tav tm="100000">
                                          <p:val>
                                            <p:strVal val="#ppt_x"/>
                                          </p:val>
                                        </p:tav>
                                      </p:tavLst>
                                    </p:anim>
                                    <p:anim calcmode="lin" valueType="num">
                                      <p:cBhvr additive="base">
                                        <p:cTn id="15" dur="500" fill="hold"/>
                                        <p:tgtEl>
                                          <p:spTgt spid="2054"/>
                                        </p:tgtEl>
                                        <p:attrNameLst>
                                          <p:attrName>ppt_y</p:attrName>
                                        </p:attrNameLst>
                                      </p:cBhvr>
                                      <p:tavLst>
                                        <p:tav tm="0">
                                          <p:val>
                                            <p:strVal val="1+#ppt_h/2"/>
                                          </p:val>
                                        </p:tav>
                                        <p:tav tm="100000">
                                          <p:val>
                                            <p:strVal val="#ppt_y"/>
                                          </p:val>
                                        </p:tav>
                                      </p:tavLst>
                                    </p:anim>
                                  </p:childTnLst>
                                </p:cTn>
                              </p:par>
                              <p:par>
                                <p:cTn id="16" presetID="2" presetClass="exit" presetSubtype="4" fill="hold" nodeType="withEffect">
                                  <p:stCondLst>
                                    <p:cond delay="0"/>
                                  </p:stCondLst>
                                  <p:childTnLst>
                                    <p:anim calcmode="lin" valueType="num">
                                      <p:cBhvr additive="base">
                                        <p:cTn id="17" dur="500"/>
                                        <p:tgtEl>
                                          <p:spTgt spid="2050"/>
                                        </p:tgtEl>
                                        <p:attrNameLst>
                                          <p:attrName>ppt_x</p:attrName>
                                        </p:attrNameLst>
                                      </p:cBhvr>
                                      <p:tavLst>
                                        <p:tav tm="0">
                                          <p:val>
                                            <p:strVal val="ppt_x"/>
                                          </p:val>
                                        </p:tav>
                                        <p:tav tm="100000">
                                          <p:val>
                                            <p:strVal val="ppt_x"/>
                                          </p:val>
                                        </p:tav>
                                      </p:tavLst>
                                    </p:anim>
                                    <p:anim calcmode="lin" valueType="num">
                                      <p:cBhvr additive="base">
                                        <p:cTn id="18" dur="500"/>
                                        <p:tgtEl>
                                          <p:spTgt spid="2050"/>
                                        </p:tgtEl>
                                        <p:attrNameLst>
                                          <p:attrName>ppt_y</p:attrName>
                                        </p:attrNameLst>
                                      </p:cBhvr>
                                      <p:tavLst>
                                        <p:tav tm="0">
                                          <p:val>
                                            <p:strVal val="ppt_y"/>
                                          </p:val>
                                        </p:tav>
                                        <p:tav tm="100000">
                                          <p:val>
                                            <p:strVal val="1+ppt_h/2"/>
                                          </p:val>
                                        </p:tav>
                                      </p:tavLst>
                                    </p:anim>
                                    <p:set>
                                      <p:cBhvr>
                                        <p:cTn id="19" dur="1" fill="hold">
                                          <p:stCondLst>
                                            <p:cond delay="499"/>
                                          </p:stCondLst>
                                        </p:cTn>
                                        <p:tgtEl>
                                          <p:spTgt spid="205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56"/>
                                        </p:tgtEl>
                                        <p:attrNameLst>
                                          <p:attrName>style.visibility</p:attrName>
                                        </p:attrNameLst>
                                      </p:cBhvr>
                                      <p:to>
                                        <p:strVal val="visible"/>
                                      </p:to>
                                    </p:set>
                                    <p:anim calcmode="lin" valueType="num">
                                      <p:cBhvr additive="base">
                                        <p:cTn id="24" dur="500" fill="hold"/>
                                        <p:tgtEl>
                                          <p:spTgt spid="2056"/>
                                        </p:tgtEl>
                                        <p:attrNameLst>
                                          <p:attrName>ppt_x</p:attrName>
                                        </p:attrNameLst>
                                      </p:cBhvr>
                                      <p:tavLst>
                                        <p:tav tm="0">
                                          <p:val>
                                            <p:strVal val="#ppt_x"/>
                                          </p:val>
                                        </p:tav>
                                        <p:tav tm="100000">
                                          <p:val>
                                            <p:strVal val="#ppt_x"/>
                                          </p:val>
                                        </p:tav>
                                      </p:tavLst>
                                    </p:anim>
                                    <p:anim calcmode="lin" valueType="num">
                                      <p:cBhvr additive="base">
                                        <p:cTn id="25" dur="500" fill="hold"/>
                                        <p:tgtEl>
                                          <p:spTgt spid="2056"/>
                                        </p:tgtEl>
                                        <p:attrNameLst>
                                          <p:attrName>ppt_y</p:attrName>
                                        </p:attrNameLst>
                                      </p:cBhvr>
                                      <p:tavLst>
                                        <p:tav tm="0">
                                          <p:val>
                                            <p:strVal val="1+#ppt_h/2"/>
                                          </p:val>
                                        </p:tav>
                                        <p:tav tm="100000">
                                          <p:val>
                                            <p:strVal val="#ppt_y"/>
                                          </p:val>
                                        </p:tav>
                                      </p:tavLst>
                                    </p:anim>
                                  </p:childTnLst>
                                </p:cTn>
                              </p:par>
                              <p:par>
                                <p:cTn id="26" presetID="2" presetClass="exit" presetSubtype="4" fill="hold" nodeType="withEffect">
                                  <p:stCondLst>
                                    <p:cond delay="0"/>
                                  </p:stCondLst>
                                  <p:childTnLst>
                                    <p:anim calcmode="lin" valueType="num">
                                      <p:cBhvr additive="base">
                                        <p:cTn id="27" dur="500"/>
                                        <p:tgtEl>
                                          <p:spTgt spid="2054"/>
                                        </p:tgtEl>
                                        <p:attrNameLst>
                                          <p:attrName>ppt_x</p:attrName>
                                        </p:attrNameLst>
                                      </p:cBhvr>
                                      <p:tavLst>
                                        <p:tav tm="0">
                                          <p:val>
                                            <p:strVal val="ppt_x"/>
                                          </p:val>
                                        </p:tav>
                                        <p:tav tm="100000">
                                          <p:val>
                                            <p:strVal val="ppt_x"/>
                                          </p:val>
                                        </p:tav>
                                      </p:tavLst>
                                    </p:anim>
                                    <p:anim calcmode="lin" valueType="num">
                                      <p:cBhvr additive="base">
                                        <p:cTn id="28" dur="500"/>
                                        <p:tgtEl>
                                          <p:spTgt spid="2054"/>
                                        </p:tgtEl>
                                        <p:attrNameLst>
                                          <p:attrName>ppt_y</p:attrName>
                                        </p:attrNameLst>
                                      </p:cBhvr>
                                      <p:tavLst>
                                        <p:tav tm="0">
                                          <p:val>
                                            <p:strVal val="ppt_y"/>
                                          </p:val>
                                        </p:tav>
                                        <p:tav tm="100000">
                                          <p:val>
                                            <p:strVal val="1+ppt_h/2"/>
                                          </p:val>
                                        </p:tav>
                                      </p:tavLst>
                                    </p:anim>
                                    <p:set>
                                      <p:cBhvr>
                                        <p:cTn id="29" dur="1" fill="hold">
                                          <p:stCondLst>
                                            <p:cond delay="499"/>
                                          </p:stCondLst>
                                        </p:cTn>
                                        <p:tgtEl>
                                          <p:spTgt spid="20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12CF-01B4-85D5-DE23-F63B0C13E21F}"/>
              </a:ext>
            </a:extLst>
          </p:cNvPr>
          <p:cNvSpPr>
            <a:spLocks noGrp="1"/>
          </p:cNvSpPr>
          <p:nvPr>
            <p:ph type="title"/>
          </p:nvPr>
        </p:nvSpPr>
        <p:spPr>
          <a:xfrm>
            <a:off x="503237" y="1241426"/>
            <a:ext cx="5257801" cy="1098762"/>
          </a:xfrm>
        </p:spPr>
        <p:txBody>
          <a:bodyPr/>
          <a:lstStyle/>
          <a:p>
            <a:r>
              <a:rPr lang="es-ES" dirty="0"/>
              <a:t>Jobs</a:t>
            </a:r>
            <a:endParaRPr lang="en-US" dirty="0"/>
          </a:p>
        </p:txBody>
      </p:sp>
      <p:sp>
        <p:nvSpPr>
          <p:cNvPr id="3" name="Picture Placeholder 2">
            <a:extLst>
              <a:ext uri="{FF2B5EF4-FFF2-40B4-BE49-F238E27FC236}">
                <a16:creationId xmlns:a16="http://schemas.microsoft.com/office/drawing/2014/main" id="{60B94899-3A5C-023E-80B3-98919C2F3389}"/>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3008067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logos on a white background&#10;&#10;Description automatically generated">
            <a:extLst>
              <a:ext uri="{FF2B5EF4-FFF2-40B4-BE49-F238E27FC236}">
                <a16:creationId xmlns:a16="http://schemas.microsoft.com/office/drawing/2014/main" id="{F7F6F612-8D52-9B79-5302-8B15E26B7245}"/>
              </a:ext>
            </a:extLst>
          </p:cNvPr>
          <p:cNvPicPr>
            <a:picLocks noChangeAspect="1"/>
          </p:cNvPicPr>
          <p:nvPr/>
        </p:nvPicPr>
        <p:blipFill rotWithShape="1">
          <a:blip r:embed="rId2"/>
          <a:srcRect l="31006" r="32844" b="27116"/>
          <a:stretch/>
        </p:blipFill>
        <p:spPr>
          <a:xfrm>
            <a:off x="119638" y="334962"/>
            <a:ext cx="6508921" cy="6324600"/>
          </a:xfrm>
          <a:prstGeom prst="rect">
            <a:avLst/>
          </a:prstGeom>
        </p:spPr>
      </p:pic>
      <p:pic>
        <p:nvPicPr>
          <p:cNvPr id="6" name="Picture 5" descr="A group of logos on a white background&#10;&#10;Description automatically generated">
            <a:extLst>
              <a:ext uri="{FF2B5EF4-FFF2-40B4-BE49-F238E27FC236}">
                <a16:creationId xmlns:a16="http://schemas.microsoft.com/office/drawing/2014/main" id="{7384903F-0AD2-65CA-3110-E35E6F9C6E02}"/>
              </a:ext>
            </a:extLst>
          </p:cNvPr>
          <p:cNvPicPr>
            <a:picLocks noChangeAspect="1"/>
          </p:cNvPicPr>
          <p:nvPr/>
        </p:nvPicPr>
        <p:blipFill rotWithShape="1">
          <a:blip r:embed="rId2"/>
          <a:srcRect l="31006" t="73325" r="32844" b="-548"/>
          <a:stretch/>
        </p:blipFill>
        <p:spPr>
          <a:xfrm>
            <a:off x="6645275" y="4640262"/>
            <a:ext cx="5791200" cy="2101727"/>
          </a:xfrm>
          <a:prstGeom prst="rect">
            <a:avLst/>
          </a:prstGeom>
        </p:spPr>
      </p:pic>
      <p:pic>
        <p:nvPicPr>
          <p:cNvPr id="10" name="Picture 9" descr="A blue and white circle with red text and a map&#10;&#10;Description automatically generated">
            <a:extLst>
              <a:ext uri="{FF2B5EF4-FFF2-40B4-BE49-F238E27FC236}">
                <a16:creationId xmlns:a16="http://schemas.microsoft.com/office/drawing/2014/main" id="{E47651E1-6E84-0285-AD57-F85B785AE4FF}"/>
              </a:ext>
            </a:extLst>
          </p:cNvPr>
          <p:cNvPicPr>
            <a:picLocks noChangeAspect="1"/>
          </p:cNvPicPr>
          <p:nvPr/>
        </p:nvPicPr>
        <p:blipFill>
          <a:blip r:embed="rId3"/>
          <a:stretch>
            <a:fillRect/>
          </a:stretch>
        </p:blipFill>
        <p:spPr>
          <a:xfrm>
            <a:off x="7486268" y="677862"/>
            <a:ext cx="4109213" cy="3168034"/>
          </a:xfrm>
          <a:prstGeom prst="rect">
            <a:avLst/>
          </a:prstGeom>
        </p:spPr>
      </p:pic>
    </p:spTree>
    <p:extLst>
      <p:ext uri="{BB962C8B-B14F-4D97-AF65-F5344CB8AC3E}">
        <p14:creationId xmlns:p14="http://schemas.microsoft.com/office/powerpoint/2010/main" val="4885284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A8607C79-B7E8-4413-32DD-DEB7AE8413A8}"/>
              </a:ext>
            </a:extLst>
          </p:cNvPr>
          <p:cNvSpPr>
            <a:spLocks noGrp="1"/>
          </p:cNvSpPr>
          <p:nvPr>
            <p:ph type="body" sz="quarter" idx="10"/>
          </p:nvPr>
        </p:nvSpPr>
        <p:spPr>
          <a:xfrm>
            <a:off x="274638" y="2080754"/>
            <a:ext cx="5791199" cy="2782300"/>
          </a:xfrm>
        </p:spPr>
        <p:txBody>
          <a:bodyPr/>
          <a:lstStyle/>
          <a:p>
            <a:r>
              <a:rPr lang="en-US" dirty="0"/>
              <a:t>There are two types of compute resources in Azure Container Apps: apps and jobs.</a:t>
            </a:r>
          </a:p>
          <a:p>
            <a:pPr lvl="1"/>
            <a:r>
              <a:rPr lang="en-US" dirty="0"/>
              <a:t>Apps are services that run continuously</a:t>
            </a:r>
          </a:p>
          <a:p>
            <a:pPr lvl="1"/>
            <a:r>
              <a:rPr lang="en-US" dirty="0"/>
              <a:t>Jobs are tasks that start, run for a finite duration, and exit when finished</a:t>
            </a:r>
            <a:endParaRPr lang="es-ES" dirty="0"/>
          </a:p>
          <a:p>
            <a:endParaRPr lang="es-ES" dirty="0"/>
          </a:p>
        </p:txBody>
      </p:sp>
      <p:sp>
        <p:nvSpPr>
          <p:cNvPr id="4" name="Título 3">
            <a:extLst>
              <a:ext uri="{FF2B5EF4-FFF2-40B4-BE49-F238E27FC236}">
                <a16:creationId xmlns:a16="http://schemas.microsoft.com/office/drawing/2014/main" id="{492D109E-D80D-A420-DA53-AC2FCFE97C7A}"/>
              </a:ext>
            </a:extLst>
          </p:cNvPr>
          <p:cNvSpPr>
            <a:spLocks noGrp="1"/>
          </p:cNvSpPr>
          <p:nvPr>
            <p:ph type="title"/>
          </p:nvPr>
        </p:nvSpPr>
        <p:spPr/>
        <p:txBody>
          <a:bodyPr/>
          <a:lstStyle/>
          <a:p>
            <a:r>
              <a:rPr lang="en-US" dirty="0"/>
              <a:t>Compare container apps and jobs</a:t>
            </a:r>
            <a:br>
              <a:rPr lang="en-US" dirty="0"/>
            </a:br>
            <a:endParaRPr lang="es-ES" dirty="0"/>
          </a:p>
        </p:txBody>
      </p:sp>
      <p:pic>
        <p:nvPicPr>
          <p:cNvPr id="2" name="Imagen 1">
            <a:extLst>
              <a:ext uri="{FF2B5EF4-FFF2-40B4-BE49-F238E27FC236}">
                <a16:creationId xmlns:a16="http://schemas.microsoft.com/office/drawing/2014/main" id="{6C9C4F9E-549C-C014-DAA5-A9458DD371A6}"/>
              </a:ext>
            </a:extLst>
          </p:cNvPr>
          <p:cNvPicPr>
            <a:picLocks noChangeAspect="1"/>
          </p:cNvPicPr>
          <p:nvPr/>
        </p:nvPicPr>
        <p:blipFill>
          <a:blip r:embed="rId2"/>
          <a:stretch>
            <a:fillRect/>
          </a:stretch>
        </p:blipFill>
        <p:spPr>
          <a:xfrm>
            <a:off x="6177913" y="2201862"/>
            <a:ext cx="6005897" cy="2424881"/>
          </a:xfrm>
          <a:prstGeom prst="rect">
            <a:avLst/>
          </a:prstGeom>
        </p:spPr>
      </p:pic>
    </p:spTree>
    <p:extLst>
      <p:ext uri="{BB962C8B-B14F-4D97-AF65-F5344CB8AC3E}">
        <p14:creationId xmlns:p14="http://schemas.microsoft.com/office/powerpoint/2010/main" val="18594974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CC6B397-BEA7-01E3-8367-F96A30F5099C}"/>
              </a:ext>
            </a:extLst>
          </p:cNvPr>
          <p:cNvSpPr>
            <a:spLocks noGrp="1"/>
          </p:cNvSpPr>
          <p:nvPr>
            <p:ph type="body" sz="quarter" idx="10"/>
          </p:nvPr>
        </p:nvSpPr>
        <p:spPr>
          <a:xfrm>
            <a:off x="274638" y="2080754"/>
            <a:ext cx="11887198" cy="3484031"/>
          </a:xfrm>
        </p:spPr>
        <p:txBody>
          <a:bodyPr/>
          <a:lstStyle/>
          <a:p>
            <a:r>
              <a:rPr lang="en-US" sz="3200" dirty="0"/>
              <a:t>Job: A job defines the default configuration that is used for each job execution. 	</a:t>
            </a:r>
          </a:p>
          <a:p>
            <a:r>
              <a:rPr lang="en-US" sz="3200" dirty="0"/>
              <a:t>Job execution: A job execution is a single run of a job that is triggered manually, on a schedule, or in response to an event.</a:t>
            </a:r>
          </a:p>
          <a:p>
            <a:r>
              <a:rPr lang="en-US" sz="3200" dirty="0"/>
              <a:t>Job replica: A typical job execution runs one replica defined by the job's configuration. In advanced scenarios, a job execution can run multiple replicas.</a:t>
            </a:r>
            <a:endParaRPr lang="es-ES" sz="3200" dirty="0"/>
          </a:p>
        </p:txBody>
      </p:sp>
      <p:sp>
        <p:nvSpPr>
          <p:cNvPr id="3" name="Título 2">
            <a:extLst>
              <a:ext uri="{FF2B5EF4-FFF2-40B4-BE49-F238E27FC236}">
                <a16:creationId xmlns:a16="http://schemas.microsoft.com/office/drawing/2014/main" id="{04BC02FB-1628-CDEB-D870-5D0CA5CA4FF7}"/>
              </a:ext>
            </a:extLst>
          </p:cNvPr>
          <p:cNvSpPr>
            <a:spLocks noGrp="1"/>
          </p:cNvSpPr>
          <p:nvPr>
            <p:ph type="title"/>
          </p:nvPr>
        </p:nvSpPr>
        <p:spPr/>
        <p:txBody>
          <a:bodyPr/>
          <a:lstStyle/>
          <a:p>
            <a:r>
              <a:rPr lang="es-ES" dirty="0"/>
              <a:t>Concepts</a:t>
            </a:r>
          </a:p>
        </p:txBody>
      </p:sp>
    </p:spTree>
    <p:extLst>
      <p:ext uri="{BB962C8B-B14F-4D97-AF65-F5344CB8AC3E}">
        <p14:creationId xmlns:p14="http://schemas.microsoft.com/office/powerpoint/2010/main" val="22195057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3E20-7F5A-0BB1-FC69-1B22902D11C9}"/>
              </a:ext>
            </a:extLst>
          </p:cNvPr>
          <p:cNvSpPr>
            <a:spLocks noGrp="1"/>
          </p:cNvSpPr>
          <p:nvPr>
            <p:ph type="title"/>
          </p:nvPr>
        </p:nvSpPr>
        <p:spPr>
          <a:xfrm>
            <a:off x="503237" y="1241426"/>
            <a:ext cx="5257801" cy="2012859"/>
          </a:xfrm>
        </p:spPr>
        <p:txBody>
          <a:bodyPr/>
          <a:lstStyle/>
          <a:p>
            <a:r>
              <a:rPr lang="es-ES" dirty="0" err="1"/>
              <a:t>Microservices</a:t>
            </a:r>
            <a:r>
              <a:rPr lang="es-ES" dirty="0"/>
              <a:t> &amp; </a:t>
            </a:r>
            <a:r>
              <a:rPr lang="es-ES" dirty="0" err="1"/>
              <a:t>Dapr</a:t>
            </a:r>
            <a:endParaRPr lang="en-US" dirty="0"/>
          </a:p>
        </p:txBody>
      </p:sp>
      <p:pic>
        <p:nvPicPr>
          <p:cNvPr id="5" name="Marcador de posición de imagen 4" descr="Imagen de la pantalla de un video juego&#10;&#10;Descripción generada automáticamente con confianza media">
            <a:extLst>
              <a:ext uri="{FF2B5EF4-FFF2-40B4-BE49-F238E27FC236}">
                <a16:creationId xmlns:a16="http://schemas.microsoft.com/office/drawing/2014/main" id="{07230DC3-182C-B075-83CA-4FF2404F624E}"/>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41627403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2A8A5CC-22A0-2F33-763C-4D05440C530B}"/>
              </a:ext>
            </a:extLst>
          </p:cNvPr>
          <p:cNvSpPr>
            <a:spLocks noGrp="1"/>
          </p:cNvSpPr>
          <p:nvPr>
            <p:ph type="body" sz="quarter" idx="10"/>
          </p:nvPr>
        </p:nvSpPr>
        <p:spPr>
          <a:xfrm>
            <a:off x="274639" y="2049462"/>
            <a:ext cx="5118554" cy="3828740"/>
          </a:xfrm>
        </p:spPr>
        <p:txBody>
          <a:bodyPr/>
          <a:lstStyle/>
          <a:p>
            <a:r>
              <a:rPr lang="en-US" sz="3200" dirty="0"/>
              <a:t>Provides a rich microservices programming model.</a:t>
            </a:r>
          </a:p>
          <a:p>
            <a:r>
              <a:rPr lang="en-US" sz="3200" dirty="0"/>
              <a:t>Includes features like observability, pub/sub, and service-to-service invocation with mutual TLS, retries, and more.</a:t>
            </a:r>
            <a:endParaRPr lang="es-ES" sz="3200" dirty="0"/>
          </a:p>
        </p:txBody>
      </p:sp>
      <p:sp>
        <p:nvSpPr>
          <p:cNvPr id="4" name="Título 3">
            <a:extLst>
              <a:ext uri="{FF2B5EF4-FFF2-40B4-BE49-F238E27FC236}">
                <a16:creationId xmlns:a16="http://schemas.microsoft.com/office/drawing/2014/main" id="{170A94D6-1507-FCC3-A4A3-15C866F7A5D0}"/>
              </a:ext>
            </a:extLst>
          </p:cNvPr>
          <p:cNvSpPr>
            <a:spLocks noGrp="1"/>
          </p:cNvSpPr>
          <p:nvPr>
            <p:ph type="title"/>
          </p:nvPr>
        </p:nvSpPr>
        <p:spPr/>
        <p:txBody>
          <a:bodyPr/>
          <a:lstStyle/>
          <a:p>
            <a:r>
              <a:rPr lang="es-ES" dirty="0" err="1"/>
              <a:t>Dapr</a:t>
            </a:r>
            <a:r>
              <a:rPr lang="es-ES" dirty="0"/>
              <a:t> </a:t>
            </a:r>
            <a:r>
              <a:rPr lang="es-ES" dirty="0" err="1"/>
              <a:t>integration</a:t>
            </a:r>
            <a:endParaRPr lang="es-ES" dirty="0"/>
          </a:p>
        </p:txBody>
      </p:sp>
      <p:pic>
        <p:nvPicPr>
          <p:cNvPr id="1026" name="Picture 2" descr="Container apps are deployed as microservices.">
            <a:extLst>
              <a:ext uri="{FF2B5EF4-FFF2-40B4-BE49-F238E27FC236}">
                <a16:creationId xmlns:a16="http://schemas.microsoft.com/office/drawing/2014/main" id="{5B7393DB-6F9D-CBB1-CAE2-C06570F57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191" y="1897062"/>
            <a:ext cx="6768645" cy="449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5933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1FA34D-EB82-6A5D-3ACE-267780EBD9D6}"/>
              </a:ext>
            </a:extLst>
          </p:cNvPr>
          <p:cNvSpPr>
            <a:spLocks noGrp="1"/>
          </p:cNvSpPr>
          <p:nvPr>
            <p:ph type="title"/>
          </p:nvPr>
        </p:nvSpPr>
        <p:spPr/>
        <p:txBody>
          <a:bodyPr/>
          <a:lstStyle/>
          <a:p>
            <a:r>
              <a:rPr lang="es-ES" dirty="0" err="1"/>
              <a:t>Observability</a:t>
            </a:r>
            <a:endParaRPr lang="en-US" dirty="0"/>
          </a:p>
        </p:txBody>
      </p:sp>
      <p:sp>
        <p:nvSpPr>
          <p:cNvPr id="7" name="Text Placeholder 6">
            <a:extLst>
              <a:ext uri="{FF2B5EF4-FFF2-40B4-BE49-F238E27FC236}">
                <a16:creationId xmlns:a16="http://schemas.microsoft.com/office/drawing/2014/main" id="{8612AE38-AA62-F976-8A1B-FA87220175C6}"/>
              </a:ext>
            </a:extLst>
          </p:cNvPr>
          <p:cNvSpPr>
            <a:spLocks noGrp="1"/>
          </p:cNvSpPr>
          <p:nvPr>
            <p:ph type="body" sz="quarter" idx="12"/>
          </p:nvPr>
        </p:nvSpPr>
        <p:spPr/>
        <p:txBody>
          <a:bodyPr/>
          <a:lstStyle/>
          <a:p>
            <a:endParaRPr lang="en-US"/>
          </a:p>
        </p:txBody>
      </p:sp>
      <p:pic>
        <p:nvPicPr>
          <p:cNvPr id="3" name="Imagen 2" descr="Imagen de la pantalla de un video juego&#10;&#10;Descripción generada automáticamente con confianza baja">
            <a:extLst>
              <a:ext uri="{FF2B5EF4-FFF2-40B4-BE49-F238E27FC236}">
                <a16:creationId xmlns:a16="http://schemas.microsoft.com/office/drawing/2014/main" id="{BE41D90F-418C-F4C5-B92B-5CE25464BA93}"/>
              </a:ext>
            </a:extLst>
          </p:cNvPr>
          <p:cNvPicPr>
            <a:picLocks noChangeAspect="1"/>
          </p:cNvPicPr>
          <p:nvPr/>
        </p:nvPicPr>
        <p:blipFill>
          <a:blip r:embed="rId2"/>
          <a:stretch>
            <a:fillRect/>
          </a:stretch>
        </p:blipFill>
        <p:spPr>
          <a:xfrm>
            <a:off x="7513637" y="1668994"/>
            <a:ext cx="4114799" cy="41147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3272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3BF6A2BA-0361-15C5-2247-656F88A2AE98}"/>
              </a:ext>
            </a:extLst>
          </p:cNvPr>
          <p:cNvSpPr>
            <a:spLocks noGrp="1"/>
          </p:cNvSpPr>
          <p:nvPr>
            <p:ph type="body" sz="quarter" idx="10"/>
          </p:nvPr>
        </p:nvSpPr>
        <p:spPr>
          <a:xfrm>
            <a:off x="274638" y="2080754"/>
            <a:ext cx="11887198" cy="4530471"/>
          </a:xfrm>
        </p:spPr>
        <p:txBody>
          <a:bodyPr/>
          <a:lstStyle/>
          <a:p>
            <a:r>
              <a:rPr lang="es-ES" dirty="0" err="1"/>
              <a:t>Development</a:t>
            </a:r>
            <a:r>
              <a:rPr lang="es-ES" dirty="0"/>
              <a:t> and test</a:t>
            </a:r>
          </a:p>
          <a:p>
            <a:pPr lvl="1"/>
            <a:r>
              <a:rPr lang="es-ES" dirty="0"/>
              <a:t>Log </a:t>
            </a:r>
            <a:r>
              <a:rPr lang="es-ES" dirty="0" err="1"/>
              <a:t>streaming</a:t>
            </a:r>
            <a:endParaRPr lang="es-ES" dirty="0"/>
          </a:p>
          <a:p>
            <a:pPr lvl="1"/>
            <a:r>
              <a:rPr lang="es-ES" dirty="0"/>
              <a:t>Container </a:t>
            </a:r>
            <a:r>
              <a:rPr lang="es-ES" dirty="0" err="1"/>
              <a:t>console</a:t>
            </a:r>
            <a:endParaRPr lang="es-ES" dirty="0"/>
          </a:p>
          <a:p>
            <a:r>
              <a:rPr lang="es-ES" dirty="0" err="1"/>
              <a:t>Deployment</a:t>
            </a:r>
            <a:r>
              <a:rPr lang="es-ES" dirty="0"/>
              <a:t> &amp; </a:t>
            </a:r>
            <a:r>
              <a:rPr lang="es-ES" dirty="0" err="1"/>
              <a:t>Maintenance</a:t>
            </a:r>
            <a:endParaRPr lang="es-ES" dirty="0"/>
          </a:p>
          <a:p>
            <a:pPr lvl="1"/>
            <a:r>
              <a:rPr lang="es-ES" dirty="0"/>
              <a:t>Azure Monitor </a:t>
            </a:r>
            <a:r>
              <a:rPr lang="es-ES" dirty="0" err="1"/>
              <a:t>metrics</a:t>
            </a:r>
            <a:endParaRPr lang="es-ES" dirty="0"/>
          </a:p>
          <a:p>
            <a:pPr lvl="1"/>
            <a:r>
              <a:rPr lang="es-ES" dirty="0"/>
              <a:t>Azure Monitor </a:t>
            </a:r>
            <a:r>
              <a:rPr lang="es-ES" dirty="0" err="1"/>
              <a:t>alerts</a:t>
            </a:r>
            <a:endParaRPr lang="es-ES" dirty="0"/>
          </a:p>
          <a:p>
            <a:pPr lvl="1"/>
            <a:r>
              <a:rPr lang="es-ES" dirty="0"/>
              <a:t>Azure Monitor Log </a:t>
            </a:r>
            <a:r>
              <a:rPr lang="es-ES" dirty="0" err="1"/>
              <a:t>Analytics</a:t>
            </a:r>
            <a:endParaRPr lang="es-ES" dirty="0"/>
          </a:p>
          <a:p>
            <a:pPr marL="0" indent="0">
              <a:buNone/>
            </a:pPr>
            <a:endParaRPr lang="es-ES" dirty="0"/>
          </a:p>
          <a:p>
            <a:pPr lvl="1"/>
            <a:endParaRPr lang="es-ES" dirty="0"/>
          </a:p>
        </p:txBody>
      </p:sp>
      <p:sp>
        <p:nvSpPr>
          <p:cNvPr id="4" name="Título 3">
            <a:extLst>
              <a:ext uri="{FF2B5EF4-FFF2-40B4-BE49-F238E27FC236}">
                <a16:creationId xmlns:a16="http://schemas.microsoft.com/office/drawing/2014/main" id="{EE62938C-5953-6FA4-A0C4-43A789739E05}"/>
              </a:ext>
            </a:extLst>
          </p:cNvPr>
          <p:cNvSpPr>
            <a:spLocks noGrp="1"/>
          </p:cNvSpPr>
          <p:nvPr>
            <p:ph type="title"/>
          </p:nvPr>
        </p:nvSpPr>
        <p:spPr/>
        <p:txBody>
          <a:bodyPr/>
          <a:lstStyle/>
          <a:p>
            <a:r>
              <a:rPr lang="es-ES" dirty="0" err="1"/>
              <a:t>Application</a:t>
            </a:r>
            <a:r>
              <a:rPr lang="es-ES" dirty="0"/>
              <a:t> </a:t>
            </a:r>
            <a:r>
              <a:rPr lang="es-ES" dirty="0" err="1"/>
              <a:t>lifecycle</a:t>
            </a:r>
            <a:r>
              <a:rPr lang="es-ES" dirty="0"/>
              <a:t> </a:t>
            </a:r>
            <a:r>
              <a:rPr lang="es-ES" dirty="0" err="1"/>
              <a:t>observability</a:t>
            </a:r>
            <a:br>
              <a:rPr lang="es-ES" dirty="0"/>
            </a:br>
            <a:endParaRPr lang="es-ES" dirty="0"/>
          </a:p>
        </p:txBody>
      </p:sp>
    </p:spTree>
    <p:extLst>
      <p:ext uri="{BB962C8B-B14F-4D97-AF65-F5344CB8AC3E}">
        <p14:creationId xmlns:p14="http://schemas.microsoft.com/office/powerpoint/2010/main" val="25499318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1FA34D-EB82-6A5D-3ACE-267780EBD9D6}"/>
              </a:ext>
            </a:extLst>
          </p:cNvPr>
          <p:cNvSpPr>
            <a:spLocks noGrp="1"/>
          </p:cNvSpPr>
          <p:nvPr>
            <p:ph type="title"/>
          </p:nvPr>
        </p:nvSpPr>
        <p:spPr/>
        <p:txBody>
          <a:bodyPr/>
          <a:lstStyle/>
          <a:p>
            <a:r>
              <a:rPr lang="es-ES" dirty="0" err="1"/>
              <a:t>Scalability</a:t>
            </a:r>
            <a:endParaRPr lang="en-US" dirty="0"/>
          </a:p>
        </p:txBody>
      </p:sp>
      <p:sp>
        <p:nvSpPr>
          <p:cNvPr id="7" name="Text Placeholder 6">
            <a:extLst>
              <a:ext uri="{FF2B5EF4-FFF2-40B4-BE49-F238E27FC236}">
                <a16:creationId xmlns:a16="http://schemas.microsoft.com/office/drawing/2014/main" id="{8612AE38-AA62-F976-8A1B-FA87220175C6}"/>
              </a:ext>
            </a:extLst>
          </p:cNvPr>
          <p:cNvSpPr>
            <a:spLocks noGrp="1"/>
          </p:cNvSpPr>
          <p:nvPr>
            <p:ph type="body" sz="quarter" idx="12"/>
          </p:nvPr>
        </p:nvSpPr>
        <p:spPr/>
        <p:txBody>
          <a:bodyPr/>
          <a:lstStyle/>
          <a:p>
            <a:endParaRPr lang="en-US"/>
          </a:p>
        </p:txBody>
      </p:sp>
      <p:pic>
        <p:nvPicPr>
          <p:cNvPr id="3" name="Imagen 2" descr="Imagen que contiene nieve, grande, hecho de madera, cubierto&#10;&#10;Descripción generada automáticamente">
            <a:extLst>
              <a:ext uri="{FF2B5EF4-FFF2-40B4-BE49-F238E27FC236}">
                <a16:creationId xmlns:a16="http://schemas.microsoft.com/office/drawing/2014/main" id="{0B063325-B3EC-9728-B780-BD14E425D0FB}"/>
              </a:ext>
            </a:extLst>
          </p:cNvPr>
          <p:cNvPicPr>
            <a:picLocks noChangeAspect="1"/>
          </p:cNvPicPr>
          <p:nvPr/>
        </p:nvPicPr>
        <p:blipFill>
          <a:blip r:embed="rId2"/>
          <a:stretch>
            <a:fillRect/>
          </a:stretch>
        </p:blipFill>
        <p:spPr>
          <a:xfrm>
            <a:off x="7521573" y="1676930"/>
            <a:ext cx="4106863" cy="410686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202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id="{568249E3-CC19-4BBA-E6BF-2C6153B653B7}"/>
              </a:ext>
            </a:extLst>
          </p:cNvPr>
          <p:cNvSpPr>
            <a:spLocks noGrp="1"/>
          </p:cNvSpPr>
          <p:nvPr>
            <p:ph type="body" sz="quarter" idx="10"/>
          </p:nvPr>
        </p:nvSpPr>
        <p:spPr>
          <a:xfrm>
            <a:off x="274638" y="2080754"/>
            <a:ext cx="11887198" cy="3936462"/>
          </a:xfrm>
        </p:spPr>
        <p:txBody>
          <a:bodyPr/>
          <a:lstStyle/>
          <a:p>
            <a:pPr marL="0" indent="0">
              <a:buNone/>
            </a:pPr>
            <a:r>
              <a:rPr lang="en-US" sz="2800" dirty="0"/>
              <a:t>Scaling is defined by the combination of limits, rules, and behavior.</a:t>
            </a:r>
          </a:p>
          <a:p>
            <a:r>
              <a:rPr lang="en-US" sz="2800" dirty="0"/>
              <a:t>Limits are the minimum and maximum possible number of replicas per revision as your container app scales. </a:t>
            </a:r>
          </a:p>
          <a:p>
            <a:pPr lvl="1"/>
            <a:r>
              <a:rPr lang="en-US" sz="1400" dirty="0"/>
              <a:t>Default minimum value is 0</a:t>
            </a:r>
          </a:p>
          <a:p>
            <a:r>
              <a:rPr lang="en-US" sz="2800" dirty="0"/>
              <a:t>Rules are the criteria used by Container Apps to decide when to add or remove replicas.</a:t>
            </a:r>
          </a:p>
          <a:p>
            <a:pPr lvl="1"/>
            <a:r>
              <a:rPr lang="en-US" sz="1600" dirty="0"/>
              <a:t>Scale rules are implemented as HTTP, TCP, or custom.</a:t>
            </a:r>
          </a:p>
          <a:p>
            <a:r>
              <a:rPr lang="en-US" sz="2800" dirty="0"/>
              <a:t>Behavior is how the rules and limits are combined together to determine scale decisions over time.</a:t>
            </a:r>
          </a:p>
          <a:p>
            <a:pPr lvl="1"/>
            <a:r>
              <a:rPr lang="en-US" sz="1600" dirty="0"/>
              <a:t>Scale behavior explains how scale decisions are calculated.</a:t>
            </a:r>
          </a:p>
        </p:txBody>
      </p:sp>
      <p:sp>
        <p:nvSpPr>
          <p:cNvPr id="9" name="Título 8">
            <a:extLst>
              <a:ext uri="{FF2B5EF4-FFF2-40B4-BE49-F238E27FC236}">
                <a16:creationId xmlns:a16="http://schemas.microsoft.com/office/drawing/2014/main" id="{F50CC475-2733-C437-6298-E05665A69651}"/>
              </a:ext>
            </a:extLst>
          </p:cNvPr>
          <p:cNvSpPr>
            <a:spLocks noGrp="1"/>
          </p:cNvSpPr>
          <p:nvPr>
            <p:ph type="title"/>
          </p:nvPr>
        </p:nvSpPr>
        <p:spPr/>
        <p:txBody>
          <a:bodyPr/>
          <a:lstStyle/>
          <a:p>
            <a:r>
              <a:rPr lang="es-ES" dirty="0" err="1"/>
              <a:t>How</a:t>
            </a:r>
            <a:r>
              <a:rPr lang="es-ES" dirty="0"/>
              <a:t> </a:t>
            </a:r>
            <a:r>
              <a:rPr lang="es-ES" dirty="0" err="1"/>
              <a:t>to</a:t>
            </a:r>
            <a:r>
              <a:rPr lang="es-ES" dirty="0"/>
              <a:t> </a:t>
            </a:r>
            <a:r>
              <a:rPr lang="es-ES" dirty="0" err="1"/>
              <a:t>scale</a:t>
            </a:r>
            <a:endParaRPr lang="es-ES" dirty="0"/>
          </a:p>
        </p:txBody>
      </p:sp>
    </p:spTree>
    <p:extLst>
      <p:ext uri="{BB962C8B-B14F-4D97-AF65-F5344CB8AC3E}">
        <p14:creationId xmlns:p14="http://schemas.microsoft.com/office/powerpoint/2010/main" val="1140129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9AAB99B-D7E9-F328-D166-5EC07C4CA9E3}"/>
              </a:ext>
            </a:extLst>
          </p:cNvPr>
          <p:cNvSpPr>
            <a:spLocks noGrp="1"/>
          </p:cNvSpPr>
          <p:nvPr>
            <p:ph type="body" sz="quarter" idx="10"/>
          </p:nvPr>
        </p:nvSpPr>
        <p:spPr>
          <a:xfrm>
            <a:off x="274638" y="2080754"/>
            <a:ext cx="11887198" cy="4395049"/>
          </a:xfrm>
        </p:spPr>
        <p:txBody>
          <a:bodyPr/>
          <a:lstStyle/>
          <a:p>
            <a:r>
              <a:rPr lang="en-US" sz="3200" dirty="0"/>
              <a:t>HTTP: Based on the number of concurrent HTTP requests to your revision.</a:t>
            </a:r>
          </a:p>
          <a:p>
            <a:r>
              <a:rPr lang="en-US" sz="3200" dirty="0"/>
              <a:t>TCP: Based on the number of concurrent TCP connections to your revision.</a:t>
            </a:r>
          </a:p>
          <a:p>
            <a:r>
              <a:rPr lang="en-US" sz="3200" dirty="0"/>
              <a:t>Custom: Based on CPU, memory, or supported event-driven data sources such as:</a:t>
            </a:r>
          </a:p>
          <a:p>
            <a:pPr lvl="1"/>
            <a:r>
              <a:rPr lang="en-US" sz="1800" dirty="0"/>
              <a:t>Azure Service Bus</a:t>
            </a:r>
          </a:p>
          <a:p>
            <a:pPr lvl="1"/>
            <a:r>
              <a:rPr lang="en-US" sz="1800" dirty="0"/>
              <a:t>Azure Event Hubs</a:t>
            </a:r>
          </a:p>
          <a:p>
            <a:pPr lvl="1"/>
            <a:r>
              <a:rPr lang="en-US" sz="1800" dirty="0"/>
              <a:t>Apache Kafka</a:t>
            </a:r>
          </a:p>
          <a:p>
            <a:pPr lvl="1"/>
            <a:r>
              <a:rPr lang="en-US" sz="1800" dirty="0"/>
              <a:t>Redis</a:t>
            </a:r>
            <a:endParaRPr lang="es-ES" sz="1800" dirty="0"/>
          </a:p>
        </p:txBody>
      </p:sp>
      <p:sp>
        <p:nvSpPr>
          <p:cNvPr id="3" name="Título 2">
            <a:extLst>
              <a:ext uri="{FF2B5EF4-FFF2-40B4-BE49-F238E27FC236}">
                <a16:creationId xmlns:a16="http://schemas.microsoft.com/office/drawing/2014/main" id="{F2575925-7B0C-DAEB-F62A-79F426934055}"/>
              </a:ext>
            </a:extLst>
          </p:cNvPr>
          <p:cNvSpPr>
            <a:spLocks noGrp="1"/>
          </p:cNvSpPr>
          <p:nvPr>
            <p:ph type="title"/>
          </p:nvPr>
        </p:nvSpPr>
        <p:spPr/>
        <p:txBody>
          <a:bodyPr/>
          <a:lstStyle/>
          <a:p>
            <a:r>
              <a:rPr lang="es-ES" dirty="0" err="1"/>
              <a:t>Scale</a:t>
            </a:r>
            <a:r>
              <a:rPr lang="es-ES" dirty="0"/>
              <a:t> rules</a:t>
            </a:r>
          </a:p>
        </p:txBody>
      </p:sp>
    </p:spTree>
    <p:extLst>
      <p:ext uri="{BB962C8B-B14F-4D97-AF65-F5344CB8AC3E}">
        <p14:creationId xmlns:p14="http://schemas.microsoft.com/office/powerpoint/2010/main" val="17016158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1FA34D-EB82-6A5D-3ACE-267780EBD9D6}"/>
              </a:ext>
            </a:extLst>
          </p:cNvPr>
          <p:cNvSpPr>
            <a:spLocks noGrp="1"/>
          </p:cNvSpPr>
          <p:nvPr>
            <p:ph type="title"/>
          </p:nvPr>
        </p:nvSpPr>
        <p:spPr/>
        <p:txBody>
          <a:bodyPr/>
          <a:lstStyle/>
          <a:p>
            <a:r>
              <a:rPr lang="es-ES" dirty="0" err="1"/>
              <a:t>Resiliency</a:t>
            </a:r>
            <a:r>
              <a:rPr lang="es-ES" dirty="0"/>
              <a:t> &amp; </a:t>
            </a:r>
            <a:r>
              <a:rPr lang="es-ES" dirty="0" err="1"/>
              <a:t>Reliability</a:t>
            </a:r>
            <a:endParaRPr lang="en-US" dirty="0"/>
          </a:p>
        </p:txBody>
      </p:sp>
      <p:sp>
        <p:nvSpPr>
          <p:cNvPr id="7" name="Text Placeholder 6">
            <a:extLst>
              <a:ext uri="{FF2B5EF4-FFF2-40B4-BE49-F238E27FC236}">
                <a16:creationId xmlns:a16="http://schemas.microsoft.com/office/drawing/2014/main" id="{8612AE38-AA62-F976-8A1B-FA87220175C6}"/>
              </a:ext>
            </a:extLst>
          </p:cNvPr>
          <p:cNvSpPr>
            <a:spLocks noGrp="1"/>
          </p:cNvSpPr>
          <p:nvPr>
            <p:ph type="body" sz="quarter" idx="12"/>
          </p:nvPr>
        </p:nvSpPr>
        <p:spPr/>
        <p:txBody>
          <a:bodyPr/>
          <a:lstStyle/>
          <a:p>
            <a:endParaRPr lang="en-US"/>
          </a:p>
        </p:txBody>
      </p:sp>
      <p:pic>
        <p:nvPicPr>
          <p:cNvPr id="5" name="Imagen 4" descr="Una fuente iluminada en la noche&#10;&#10;Descripción generada automáticamente con confianza media">
            <a:extLst>
              <a:ext uri="{FF2B5EF4-FFF2-40B4-BE49-F238E27FC236}">
                <a16:creationId xmlns:a16="http://schemas.microsoft.com/office/drawing/2014/main" id="{561CEECE-FAFD-5258-9D11-A8C82865688F}"/>
              </a:ext>
            </a:extLst>
          </p:cNvPr>
          <p:cNvPicPr>
            <a:picLocks noChangeAspect="1"/>
          </p:cNvPicPr>
          <p:nvPr/>
        </p:nvPicPr>
        <p:blipFill>
          <a:blip r:embed="rId2"/>
          <a:stretch>
            <a:fillRect/>
          </a:stretch>
        </p:blipFill>
        <p:spPr>
          <a:xfrm>
            <a:off x="7437437" y="1610525"/>
            <a:ext cx="4190999" cy="41909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9155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2BD3-38E9-DE16-0619-D23B81BFCBA7}"/>
              </a:ext>
            </a:extLst>
          </p:cNvPr>
          <p:cNvSpPr/>
          <p:nvPr/>
        </p:nvSpPr>
        <p:spPr>
          <a:xfrm>
            <a:off x="1763" y="-32425"/>
            <a:ext cx="6216474" cy="3454080"/>
          </a:xfrm>
          <a:prstGeom prst="rect">
            <a:avLst/>
          </a:prstGeom>
          <a:gradFill>
            <a:gsLst>
              <a:gs pos="51000">
                <a:schemeClr val="accent1">
                  <a:lumMod val="5000"/>
                  <a:lumOff val="95000"/>
                </a:schemeClr>
              </a:gs>
              <a:gs pos="100000">
                <a:srgbClr val="13A4D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836" dirty="0"/>
          </a:p>
        </p:txBody>
      </p:sp>
      <p:sp>
        <p:nvSpPr>
          <p:cNvPr id="2" name="1 Marcador de contenido"/>
          <p:cNvSpPr>
            <a:spLocks noGrp="1"/>
          </p:cNvSpPr>
          <p:nvPr>
            <p:ph idx="4294967295"/>
          </p:nvPr>
        </p:nvSpPr>
        <p:spPr>
          <a:xfrm>
            <a:off x="329437" y="3940884"/>
            <a:ext cx="4795229" cy="2446531"/>
          </a:xfrm>
        </p:spPr>
        <p:txBody>
          <a:bodyPr/>
          <a:lstStyle/>
          <a:p>
            <a:pPr marL="0" indent="0">
              <a:buNone/>
            </a:pPr>
            <a:r>
              <a:rPr lang="es-ES" sz="1850" dirty="0">
                <a:solidFill>
                  <a:schemeClr val="bg1"/>
                </a:solidFill>
                <a:latin typeface="Segoe UI Light" panose="020B0502040204020203" pitchFamily="34" charset="0"/>
                <a:cs typeface="Segoe UI Light" panose="020B0502040204020203" pitchFamily="34" charset="0"/>
              </a:rPr>
              <a:t>Es la actitud </a:t>
            </a:r>
            <a:r>
              <a:rPr lang="es-ES" sz="1850" dirty="0">
                <a:solidFill>
                  <a:schemeClr val="bg1"/>
                </a:solidFill>
              </a:rPr>
              <a:t>fresca</a:t>
            </a:r>
            <a:r>
              <a:rPr lang="es-ES" sz="1850" dirty="0">
                <a:solidFill>
                  <a:schemeClr val="bg1"/>
                </a:solidFill>
                <a:latin typeface="Segoe UI Light" panose="020B0502040204020203" pitchFamily="34" charset="0"/>
                <a:cs typeface="Segoe UI Light" panose="020B0502040204020203" pitchFamily="34" charset="0"/>
              </a:rPr>
              <a:t>, </a:t>
            </a:r>
            <a:r>
              <a:rPr lang="es-ES" sz="1850" dirty="0">
                <a:solidFill>
                  <a:schemeClr val="bg1"/>
                </a:solidFill>
              </a:rPr>
              <a:t>optimista</a:t>
            </a:r>
            <a:r>
              <a:rPr lang="es-ES" sz="1850" dirty="0">
                <a:solidFill>
                  <a:schemeClr val="bg1"/>
                </a:solidFill>
                <a:latin typeface="Segoe UI Light" panose="020B0502040204020203" pitchFamily="34" charset="0"/>
                <a:cs typeface="Segoe UI Light" panose="020B0502040204020203" pitchFamily="34" charset="0"/>
              </a:rPr>
              <a:t> y </a:t>
            </a:r>
            <a:r>
              <a:rPr lang="es-ES" sz="1850" dirty="0">
                <a:solidFill>
                  <a:schemeClr val="bg1"/>
                </a:solidFill>
              </a:rPr>
              <a:t>comprometida</a:t>
            </a:r>
            <a:r>
              <a:rPr lang="es-ES" sz="1850" dirty="0">
                <a:solidFill>
                  <a:schemeClr val="bg1"/>
                </a:solidFill>
                <a:latin typeface="Segoe UI Light" panose="020B0502040204020203" pitchFamily="34" charset="0"/>
                <a:cs typeface="Segoe UI Light" panose="020B0502040204020203" pitchFamily="34" charset="0"/>
              </a:rPr>
              <a:t> que utiliza el </a:t>
            </a:r>
            <a:r>
              <a:rPr lang="es-ES" sz="1850" dirty="0">
                <a:solidFill>
                  <a:schemeClr val="bg1"/>
                </a:solidFill>
              </a:rPr>
              <a:t>ingenio</a:t>
            </a:r>
            <a:r>
              <a:rPr lang="es-ES" sz="1850" dirty="0">
                <a:solidFill>
                  <a:schemeClr val="bg1"/>
                </a:solidFill>
                <a:latin typeface="Segoe UI Light" panose="020B0502040204020203" pitchFamily="34" charset="0"/>
                <a:cs typeface="Segoe UI Light" panose="020B0502040204020203" pitchFamily="34" charset="0"/>
              </a:rPr>
              <a:t> y la </a:t>
            </a:r>
            <a:r>
              <a:rPr lang="es-ES" sz="1850" dirty="0">
                <a:solidFill>
                  <a:schemeClr val="bg1"/>
                </a:solidFill>
              </a:rPr>
              <a:t>creatividad</a:t>
            </a:r>
            <a:r>
              <a:rPr lang="es-ES" sz="1850" dirty="0">
                <a:solidFill>
                  <a:schemeClr val="bg1"/>
                </a:solidFill>
                <a:latin typeface="Segoe UI Light" panose="020B0502040204020203" pitchFamily="34" charset="0"/>
                <a:cs typeface="Segoe UI Light" panose="020B0502040204020203" pitchFamily="34" charset="0"/>
              </a:rPr>
              <a:t> para encontrar soluciones de tecnología y talento que mejoren el presente de las personas, la empresa y nuestra sociedad. </a:t>
            </a:r>
          </a:p>
          <a:p>
            <a:pPr marL="0" indent="0">
              <a:buNone/>
            </a:pPr>
            <a:endParaRPr lang="es-ES" dirty="0">
              <a:solidFill>
                <a:schemeClr val="bg1"/>
              </a:solidFill>
              <a:latin typeface="Segoe UI Light" panose="020B0502040204020203" pitchFamily="34" charset="0"/>
              <a:cs typeface="Segoe UI Light" panose="020B0502040204020203" pitchFamily="34" charset="0"/>
            </a:endParaRPr>
          </a:p>
        </p:txBody>
      </p:sp>
      <p:pic>
        <p:nvPicPr>
          <p:cNvPr id="10" name="Imagen 9"/>
          <p:cNvPicPr>
            <a:picLocks noChangeAspect="1"/>
          </p:cNvPicPr>
          <p:nvPr/>
        </p:nvPicPr>
        <p:blipFill>
          <a:blip r:embed="rId2"/>
          <a:stretch>
            <a:fillRect/>
          </a:stretch>
        </p:blipFill>
        <p:spPr>
          <a:xfrm>
            <a:off x="6857694" y="2876339"/>
            <a:ext cx="5397666" cy="2436661"/>
          </a:xfrm>
          <a:prstGeom prst="rect">
            <a:avLst/>
          </a:prstGeom>
        </p:spPr>
      </p:pic>
      <p:pic>
        <p:nvPicPr>
          <p:cNvPr id="11" name="Imagen 10"/>
          <p:cNvPicPr>
            <a:picLocks noChangeAspect="1"/>
          </p:cNvPicPr>
          <p:nvPr/>
        </p:nvPicPr>
        <p:blipFill>
          <a:blip r:embed="rId3"/>
          <a:stretch>
            <a:fillRect/>
          </a:stretch>
        </p:blipFill>
        <p:spPr>
          <a:xfrm>
            <a:off x="8161639" y="-32424"/>
            <a:ext cx="4273072" cy="1631843"/>
          </a:xfrm>
          <a:prstGeom prst="rect">
            <a:avLst/>
          </a:prstGeom>
        </p:spPr>
      </p:pic>
      <p:pic>
        <p:nvPicPr>
          <p:cNvPr id="12" name="Imagen 11"/>
          <p:cNvPicPr>
            <a:picLocks noChangeAspect="1"/>
          </p:cNvPicPr>
          <p:nvPr/>
        </p:nvPicPr>
        <p:blipFill>
          <a:blip r:embed="rId4"/>
          <a:stretch>
            <a:fillRect/>
          </a:stretch>
        </p:blipFill>
        <p:spPr>
          <a:xfrm>
            <a:off x="6385402" y="618314"/>
            <a:ext cx="2391633" cy="3236951"/>
          </a:xfrm>
          <a:prstGeom prst="rect">
            <a:avLst/>
          </a:prstGeom>
        </p:spPr>
      </p:pic>
      <p:pic>
        <p:nvPicPr>
          <p:cNvPr id="13" name="Imagen 12"/>
          <p:cNvPicPr>
            <a:picLocks noChangeAspect="1"/>
          </p:cNvPicPr>
          <p:nvPr/>
        </p:nvPicPr>
        <p:blipFill>
          <a:blip r:embed="rId5"/>
          <a:stretch>
            <a:fillRect/>
          </a:stretch>
        </p:blipFill>
        <p:spPr>
          <a:xfrm>
            <a:off x="8992100" y="715979"/>
            <a:ext cx="1122522" cy="2571601"/>
          </a:xfrm>
          <a:prstGeom prst="rect">
            <a:avLst/>
          </a:prstGeom>
        </p:spPr>
      </p:pic>
      <p:pic>
        <p:nvPicPr>
          <p:cNvPr id="5" name="Picture 4" descr="A colorful lines in a black background&#10;&#10;Description automatically generated">
            <a:extLst>
              <a:ext uri="{FF2B5EF4-FFF2-40B4-BE49-F238E27FC236}">
                <a16:creationId xmlns:a16="http://schemas.microsoft.com/office/drawing/2014/main" id="{796660BE-B08A-874E-AF30-FC39ACB857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5155" y="5762266"/>
            <a:ext cx="1902316" cy="1032558"/>
          </a:xfrm>
          <a:prstGeom prst="rect">
            <a:avLst/>
          </a:prstGeom>
        </p:spPr>
      </p:pic>
      <p:pic>
        <p:nvPicPr>
          <p:cNvPr id="1026" name="Picture 2">
            <a:extLst>
              <a:ext uri="{FF2B5EF4-FFF2-40B4-BE49-F238E27FC236}">
                <a16:creationId xmlns:a16="http://schemas.microsoft.com/office/drawing/2014/main" id="{080DD6EA-BA6F-C4CE-A885-FC96BC81B55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34842" y="386054"/>
            <a:ext cx="5350318" cy="160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40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FA11A051-2288-61A7-FEB0-412EF7791CB2}"/>
              </a:ext>
            </a:extLst>
          </p:cNvPr>
          <p:cNvSpPr>
            <a:spLocks noGrp="1"/>
          </p:cNvSpPr>
          <p:nvPr>
            <p:ph type="body" sz="quarter" idx="10"/>
          </p:nvPr>
        </p:nvSpPr>
        <p:spPr>
          <a:xfrm>
            <a:off x="274638" y="2080754"/>
            <a:ext cx="4952999" cy="2468368"/>
          </a:xfrm>
        </p:spPr>
        <p:txBody>
          <a:bodyPr/>
          <a:lstStyle/>
          <a:p>
            <a:pPr marL="0" indent="0">
              <a:buNone/>
            </a:pPr>
            <a:r>
              <a:rPr lang="en-US" sz="2800" dirty="0"/>
              <a:t>You can configure the following parameters</a:t>
            </a:r>
          </a:p>
          <a:p>
            <a:r>
              <a:rPr lang="en-US" sz="2800" dirty="0"/>
              <a:t>The number of retries</a:t>
            </a:r>
          </a:p>
          <a:p>
            <a:r>
              <a:rPr lang="en-US" sz="2800" dirty="0"/>
              <a:t>Retry and timeout duration</a:t>
            </a:r>
          </a:p>
          <a:p>
            <a:r>
              <a:rPr lang="en-US" sz="2800" dirty="0"/>
              <a:t>Retry matches</a:t>
            </a:r>
          </a:p>
          <a:p>
            <a:r>
              <a:rPr lang="en-US" sz="2800" dirty="0"/>
              <a:t>Circuit breaker consecutive errors, and others</a:t>
            </a:r>
            <a:endParaRPr lang="es-ES" sz="2800" dirty="0"/>
          </a:p>
        </p:txBody>
      </p:sp>
      <p:sp>
        <p:nvSpPr>
          <p:cNvPr id="4" name="Título 3">
            <a:extLst>
              <a:ext uri="{FF2B5EF4-FFF2-40B4-BE49-F238E27FC236}">
                <a16:creationId xmlns:a16="http://schemas.microsoft.com/office/drawing/2014/main" id="{CEA3EDA4-AE27-BFB2-477E-15E6AF246EC8}"/>
              </a:ext>
            </a:extLst>
          </p:cNvPr>
          <p:cNvSpPr>
            <a:spLocks noGrp="1"/>
          </p:cNvSpPr>
          <p:nvPr>
            <p:ph type="title"/>
          </p:nvPr>
        </p:nvSpPr>
        <p:spPr/>
        <p:txBody>
          <a:bodyPr/>
          <a:lstStyle/>
          <a:p>
            <a:r>
              <a:rPr lang="es-ES" dirty="0" err="1"/>
              <a:t>Service</a:t>
            </a:r>
            <a:r>
              <a:rPr lang="es-ES" dirty="0"/>
              <a:t> Discovery </a:t>
            </a:r>
            <a:r>
              <a:rPr lang="es-ES" dirty="0" err="1"/>
              <a:t>Resiliency</a:t>
            </a:r>
            <a:endParaRPr lang="es-ES" dirty="0"/>
          </a:p>
        </p:txBody>
      </p:sp>
      <p:pic>
        <p:nvPicPr>
          <p:cNvPr id="6" name="Imagen 5">
            <a:extLst>
              <a:ext uri="{FF2B5EF4-FFF2-40B4-BE49-F238E27FC236}">
                <a16:creationId xmlns:a16="http://schemas.microsoft.com/office/drawing/2014/main" id="{66D03240-7D92-41D6-0033-1634C5566CF3}"/>
              </a:ext>
            </a:extLst>
          </p:cNvPr>
          <p:cNvPicPr>
            <a:picLocks noChangeAspect="1"/>
          </p:cNvPicPr>
          <p:nvPr/>
        </p:nvPicPr>
        <p:blipFill>
          <a:blip r:embed="rId2"/>
          <a:stretch>
            <a:fillRect/>
          </a:stretch>
        </p:blipFill>
        <p:spPr>
          <a:xfrm>
            <a:off x="5532437" y="2126092"/>
            <a:ext cx="6675437" cy="2444770"/>
          </a:xfrm>
          <a:prstGeom prst="rect">
            <a:avLst/>
          </a:prstGeom>
        </p:spPr>
      </p:pic>
    </p:spTree>
    <p:extLst>
      <p:ext uri="{BB962C8B-B14F-4D97-AF65-F5344CB8AC3E}">
        <p14:creationId xmlns:p14="http://schemas.microsoft.com/office/powerpoint/2010/main" val="19844323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6946A4C-D781-C73A-3444-C002D7CED033}"/>
              </a:ext>
            </a:extLst>
          </p:cNvPr>
          <p:cNvSpPr>
            <a:spLocks noGrp="1"/>
          </p:cNvSpPr>
          <p:nvPr>
            <p:ph type="body" sz="quarter" idx="10"/>
          </p:nvPr>
        </p:nvSpPr>
        <p:spPr>
          <a:xfrm>
            <a:off x="274638" y="1592262"/>
            <a:ext cx="5638799" cy="4622804"/>
          </a:xfrm>
        </p:spPr>
        <p:txBody>
          <a:bodyPr/>
          <a:lstStyle/>
          <a:p>
            <a:pPr marL="0" indent="0">
              <a:buNone/>
            </a:pPr>
            <a:r>
              <a:rPr lang="en-US" sz="2800" dirty="0"/>
              <a:t>It’s possible to configure resiliency policies for the following outbound and inbound operation directions via a </a:t>
            </a:r>
            <a:r>
              <a:rPr lang="en-US" sz="2800" dirty="0" err="1"/>
              <a:t>Dapr</a:t>
            </a:r>
            <a:r>
              <a:rPr lang="en-US" sz="2800" dirty="0"/>
              <a:t> component:</a:t>
            </a:r>
          </a:p>
          <a:p>
            <a:r>
              <a:rPr lang="en-US" sz="2800" b="1" dirty="0"/>
              <a:t>Outbound operations</a:t>
            </a:r>
            <a:r>
              <a:rPr lang="en-US" sz="2800" dirty="0"/>
              <a:t>: Calls from the </a:t>
            </a:r>
            <a:r>
              <a:rPr lang="en-US" sz="2800" dirty="0" err="1"/>
              <a:t>Dapr</a:t>
            </a:r>
            <a:r>
              <a:rPr lang="en-US" sz="2800" dirty="0"/>
              <a:t> sidecar to a component</a:t>
            </a:r>
          </a:p>
          <a:p>
            <a:r>
              <a:rPr lang="en-US" sz="2800" b="1" dirty="0"/>
              <a:t>Inbound operations</a:t>
            </a:r>
            <a:r>
              <a:rPr lang="en-US" sz="2800" dirty="0"/>
              <a:t>: Calls from the </a:t>
            </a:r>
            <a:r>
              <a:rPr lang="en-US" sz="2800" dirty="0" err="1"/>
              <a:t>Dapr</a:t>
            </a:r>
            <a:r>
              <a:rPr lang="en-US" sz="2800" dirty="0"/>
              <a:t> sidecar to your container app</a:t>
            </a:r>
          </a:p>
        </p:txBody>
      </p:sp>
      <p:sp>
        <p:nvSpPr>
          <p:cNvPr id="3" name="Título 2">
            <a:extLst>
              <a:ext uri="{FF2B5EF4-FFF2-40B4-BE49-F238E27FC236}">
                <a16:creationId xmlns:a16="http://schemas.microsoft.com/office/drawing/2014/main" id="{2E3599AE-D5F6-0FC8-EB16-E271F2DC8ECA}"/>
              </a:ext>
            </a:extLst>
          </p:cNvPr>
          <p:cNvSpPr>
            <a:spLocks noGrp="1"/>
          </p:cNvSpPr>
          <p:nvPr>
            <p:ph type="title"/>
          </p:nvPr>
        </p:nvSpPr>
        <p:spPr/>
        <p:txBody>
          <a:bodyPr/>
          <a:lstStyle/>
          <a:p>
            <a:r>
              <a:rPr lang="es-ES" dirty="0" err="1"/>
              <a:t>Dapr</a:t>
            </a:r>
            <a:r>
              <a:rPr lang="es-ES" dirty="0"/>
              <a:t> </a:t>
            </a:r>
            <a:r>
              <a:rPr lang="es-ES" dirty="0" err="1"/>
              <a:t>component</a:t>
            </a:r>
            <a:r>
              <a:rPr lang="es-ES" dirty="0"/>
              <a:t> </a:t>
            </a:r>
            <a:r>
              <a:rPr lang="es-ES" dirty="0" err="1"/>
              <a:t>resiliency</a:t>
            </a:r>
            <a:r>
              <a:rPr lang="es-ES" dirty="0"/>
              <a:t> (</a:t>
            </a:r>
            <a:r>
              <a:rPr lang="es-ES" dirty="0" err="1"/>
              <a:t>preview</a:t>
            </a:r>
            <a:r>
              <a:rPr lang="es-ES" dirty="0"/>
              <a:t>)</a:t>
            </a:r>
            <a:br>
              <a:rPr lang="es-ES" dirty="0"/>
            </a:br>
            <a:endParaRPr lang="es-ES" dirty="0"/>
          </a:p>
        </p:txBody>
      </p:sp>
      <p:pic>
        <p:nvPicPr>
          <p:cNvPr id="5122" name="Picture 2" descr="Diagram demonstrating resiliency for container apps with Dapr components.">
            <a:extLst>
              <a:ext uri="{FF2B5EF4-FFF2-40B4-BE49-F238E27FC236}">
                <a16:creationId xmlns:a16="http://schemas.microsoft.com/office/drawing/2014/main" id="{DF988A96-1969-4D1F-138A-7BE9D74A9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5837" y="1569886"/>
            <a:ext cx="5913436" cy="2576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6545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96AFE0-54AC-998B-CD3D-F9F3C2F36589}"/>
              </a:ext>
            </a:extLst>
          </p:cNvPr>
          <p:cNvSpPr>
            <a:spLocks noGrp="1"/>
          </p:cNvSpPr>
          <p:nvPr>
            <p:ph type="title"/>
          </p:nvPr>
        </p:nvSpPr>
        <p:spPr/>
        <p:txBody>
          <a:bodyPr/>
          <a:lstStyle/>
          <a:p>
            <a:r>
              <a:rPr lang="es-ES" dirty="0"/>
              <a:t>Demo Time!</a:t>
            </a:r>
          </a:p>
        </p:txBody>
      </p:sp>
      <p:sp>
        <p:nvSpPr>
          <p:cNvPr id="3" name="Marcador de texto 2">
            <a:extLst>
              <a:ext uri="{FF2B5EF4-FFF2-40B4-BE49-F238E27FC236}">
                <a16:creationId xmlns:a16="http://schemas.microsoft.com/office/drawing/2014/main" id="{00FE2BF9-6BB7-9F7B-E21E-4AAEE99F5C71}"/>
              </a:ext>
            </a:extLst>
          </p:cNvPr>
          <p:cNvSpPr>
            <a:spLocks noGrp="1"/>
          </p:cNvSpPr>
          <p:nvPr>
            <p:ph type="body" sz="quarter" idx="12"/>
          </p:nvPr>
        </p:nvSpPr>
        <p:spPr/>
        <p:txBody>
          <a:bodyPr/>
          <a:lstStyle/>
          <a:p>
            <a:endParaRPr lang="es-ES"/>
          </a:p>
        </p:txBody>
      </p:sp>
      <p:pic>
        <p:nvPicPr>
          <p:cNvPr id="5" name="Imagen 4" descr="Una caricatura de una persona&#10;&#10;Descripción generada automáticamente con confianza baja">
            <a:extLst>
              <a:ext uri="{FF2B5EF4-FFF2-40B4-BE49-F238E27FC236}">
                <a16:creationId xmlns:a16="http://schemas.microsoft.com/office/drawing/2014/main" id="{2B1F5735-A171-9D02-7360-EC90246D970E}"/>
              </a:ext>
            </a:extLst>
          </p:cNvPr>
          <p:cNvPicPr>
            <a:picLocks noChangeAspect="1"/>
          </p:cNvPicPr>
          <p:nvPr/>
        </p:nvPicPr>
        <p:blipFill>
          <a:blip r:embed="rId2"/>
          <a:stretch>
            <a:fillRect/>
          </a:stretch>
        </p:blipFill>
        <p:spPr>
          <a:xfrm>
            <a:off x="6827837" y="2781098"/>
            <a:ext cx="4799312" cy="2999570"/>
          </a:xfrm>
          <a:prstGeom prst="ellipse">
            <a:avLst/>
          </a:prstGeom>
          <a:ln>
            <a:noFill/>
          </a:ln>
          <a:effectLst>
            <a:softEdge rad="112500"/>
          </a:effectLst>
        </p:spPr>
      </p:pic>
    </p:spTree>
    <p:extLst>
      <p:ext uri="{BB962C8B-B14F-4D97-AF65-F5344CB8AC3E}">
        <p14:creationId xmlns:p14="http://schemas.microsoft.com/office/powerpoint/2010/main" val="22759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D820D-420D-ED75-B650-FACD67946FB4}"/>
            </a:ext>
          </a:extLst>
        </p:cNvPr>
        <p:cNvGrpSpPr/>
        <p:nvPr/>
      </p:nvGrpSpPr>
      <p:grpSpPr>
        <a:xfrm>
          <a:off x="0" y="0"/>
          <a:ext cx="0" cy="0"/>
          <a:chOff x="0" y="0"/>
          <a:chExt cx="0" cy="0"/>
        </a:xfrm>
      </p:grpSpPr>
      <p:pic>
        <p:nvPicPr>
          <p:cNvPr id="5" name="Picture 4" descr="A group of logos on a white background&#10;&#10;Description automatically generated">
            <a:extLst>
              <a:ext uri="{FF2B5EF4-FFF2-40B4-BE49-F238E27FC236}">
                <a16:creationId xmlns:a16="http://schemas.microsoft.com/office/drawing/2014/main" id="{8865DCFE-13EE-D9A2-CD07-7BCF02D89A4D}"/>
              </a:ext>
            </a:extLst>
          </p:cNvPr>
          <p:cNvPicPr>
            <a:picLocks noChangeAspect="1"/>
          </p:cNvPicPr>
          <p:nvPr/>
        </p:nvPicPr>
        <p:blipFill rotWithShape="1">
          <a:blip r:embed="rId2"/>
          <a:srcRect l="31006" r="32844" b="27116"/>
          <a:stretch/>
        </p:blipFill>
        <p:spPr>
          <a:xfrm>
            <a:off x="119638" y="334962"/>
            <a:ext cx="6508921" cy="6324600"/>
          </a:xfrm>
          <a:prstGeom prst="rect">
            <a:avLst/>
          </a:prstGeom>
        </p:spPr>
      </p:pic>
      <p:pic>
        <p:nvPicPr>
          <p:cNvPr id="6" name="Picture 5" descr="A group of logos on a white background&#10;&#10;Description automatically generated">
            <a:extLst>
              <a:ext uri="{FF2B5EF4-FFF2-40B4-BE49-F238E27FC236}">
                <a16:creationId xmlns:a16="http://schemas.microsoft.com/office/drawing/2014/main" id="{B020B3EB-19B3-91BA-2CE3-15C3F6851E53}"/>
              </a:ext>
            </a:extLst>
          </p:cNvPr>
          <p:cNvPicPr>
            <a:picLocks noChangeAspect="1"/>
          </p:cNvPicPr>
          <p:nvPr/>
        </p:nvPicPr>
        <p:blipFill rotWithShape="1">
          <a:blip r:embed="rId2"/>
          <a:srcRect l="31006" t="73325" r="32844" b="-548"/>
          <a:stretch/>
        </p:blipFill>
        <p:spPr>
          <a:xfrm>
            <a:off x="6645275" y="4640262"/>
            <a:ext cx="5791200" cy="2101727"/>
          </a:xfrm>
          <a:prstGeom prst="rect">
            <a:avLst/>
          </a:prstGeom>
        </p:spPr>
      </p:pic>
      <p:pic>
        <p:nvPicPr>
          <p:cNvPr id="10" name="Picture 9" descr="A blue and white circle with red text and a map&#10;&#10;Description automatically generated">
            <a:extLst>
              <a:ext uri="{FF2B5EF4-FFF2-40B4-BE49-F238E27FC236}">
                <a16:creationId xmlns:a16="http://schemas.microsoft.com/office/drawing/2014/main" id="{F2235E87-B48E-D9CE-AEAB-00AF4AE34764}"/>
              </a:ext>
            </a:extLst>
          </p:cNvPr>
          <p:cNvPicPr>
            <a:picLocks noChangeAspect="1"/>
          </p:cNvPicPr>
          <p:nvPr/>
        </p:nvPicPr>
        <p:blipFill>
          <a:blip r:embed="rId3"/>
          <a:stretch>
            <a:fillRect/>
          </a:stretch>
        </p:blipFill>
        <p:spPr>
          <a:xfrm>
            <a:off x="7486268" y="677862"/>
            <a:ext cx="4109213" cy="3168034"/>
          </a:xfrm>
          <a:prstGeom prst="rect">
            <a:avLst/>
          </a:prstGeom>
        </p:spPr>
      </p:pic>
    </p:spTree>
    <p:extLst>
      <p:ext uri="{BB962C8B-B14F-4D97-AF65-F5344CB8AC3E}">
        <p14:creationId xmlns:p14="http://schemas.microsoft.com/office/powerpoint/2010/main" val="2827174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6000" b="0" i="0" u="none" strike="noStrike" kern="1200" cap="none" spc="0" normalizeH="0" baseline="0" noProof="0" dirty="0">
                <a:ln>
                  <a:noFill/>
                </a:ln>
                <a:gradFill>
                  <a:gsLst>
                    <a:gs pos="0">
                      <a:srgbClr val="50E6FF"/>
                    </a:gs>
                    <a:gs pos="100000">
                      <a:srgbClr val="D59DFF"/>
                    </a:gs>
                  </a:gsLst>
                  <a:lin ang="2400000" scaled="0"/>
                </a:gradFill>
                <a:effectLst/>
                <a:uLnTx/>
                <a:uFillTx/>
                <a:latin typeface="Segoe UI Semibold" panose="020B0702040204020203" pitchFamily="34" charset="0"/>
                <a:ea typeface="+mn-ea"/>
                <a:cs typeface="Segoe UI Semibold" panose="020B0702040204020203" pitchFamily="34" charset="0"/>
              </a:rPr>
              <a:t>Azure Container Apps Deep Dive</a:t>
            </a:r>
          </a:p>
        </p:txBody>
      </p:sp>
      <p:sp>
        <p:nvSpPr>
          <p:cNvPr id="5" name="Text Placeholder 4"/>
          <p:cNvSpPr>
            <a:spLocks noGrp="1"/>
          </p:cNvSpPr>
          <p:nvPr>
            <p:ph type="body" sz="quarter" idx="12"/>
          </p:nvPr>
        </p:nvSpPr>
        <p:spPr>
          <a:noFill/>
        </p:spPr>
        <p:txBody>
          <a:bodyPr/>
          <a:lstStyle/>
          <a:p>
            <a:r>
              <a:rPr lang="pt-BR" dirty="0"/>
              <a:t>Sergio Parra</a:t>
            </a:r>
          </a:p>
          <a:p>
            <a:r>
              <a:rPr lang="pt-BR" dirty="0"/>
              <a:t>Santiago Porras</a:t>
            </a:r>
          </a:p>
        </p:txBody>
      </p:sp>
      <p:pic>
        <p:nvPicPr>
          <p:cNvPr id="2" name="Imagen 1" descr="Una caricatura de un hombre con una tabla de nieve&#10;&#10;Descripción generada automáticamente con confianza media">
            <a:extLst>
              <a:ext uri="{FF2B5EF4-FFF2-40B4-BE49-F238E27FC236}">
                <a16:creationId xmlns:a16="http://schemas.microsoft.com/office/drawing/2014/main" id="{47D1BE74-9807-8B31-7842-CEAB3E0E6FC8}"/>
              </a:ext>
            </a:extLst>
          </p:cNvPr>
          <p:cNvPicPr>
            <a:picLocks noChangeAspect="1"/>
          </p:cNvPicPr>
          <p:nvPr/>
        </p:nvPicPr>
        <p:blipFill>
          <a:blip r:embed="rId4"/>
          <a:stretch>
            <a:fillRect/>
          </a:stretch>
        </p:blipFill>
        <p:spPr>
          <a:xfrm>
            <a:off x="7251701" y="3304119"/>
            <a:ext cx="5105399" cy="2871787"/>
          </a:xfrm>
          <a:prstGeom prst="ellipse">
            <a:avLst/>
          </a:prstGeom>
          <a:ln>
            <a:noFill/>
          </a:ln>
          <a:effectLst>
            <a:softEdge rad="112500"/>
          </a:effectLst>
        </p:spPr>
      </p:pic>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Contents</a:t>
            </a:r>
          </a:p>
        </p:txBody>
      </p:sp>
      <p:sp>
        <p:nvSpPr>
          <p:cNvPr id="7" name="Text Placeholder 6"/>
          <p:cNvSpPr>
            <a:spLocks noGrp="1"/>
          </p:cNvSpPr>
          <p:nvPr>
            <p:ph type="body" sz="quarter" idx="10"/>
          </p:nvPr>
        </p:nvSpPr>
        <p:spPr>
          <a:xfrm>
            <a:off x="274638" y="2072265"/>
            <a:ext cx="11125199" cy="4801314"/>
          </a:xfrm>
        </p:spPr>
        <p:txBody>
          <a:bodyPr/>
          <a:lstStyle/>
          <a:p>
            <a:r>
              <a:rPr lang="en-US" dirty="0"/>
              <a:t>Intro</a:t>
            </a:r>
          </a:p>
          <a:p>
            <a:r>
              <a:rPr lang="en-US" dirty="0"/>
              <a:t>Key Concepts</a:t>
            </a:r>
          </a:p>
          <a:p>
            <a:r>
              <a:rPr lang="en-US" dirty="0"/>
              <a:t>Observability</a:t>
            </a:r>
          </a:p>
          <a:p>
            <a:r>
              <a:rPr lang="en-US" dirty="0"/>
              <a:t>Scalability</a:t>
            </a:r>
          </a:p>
          <a:p>
            <a:r>
              <a:rPr lang="en-US" dirty="0"/>
              <a:t>Resiliency &amp; Reliability</a:t>
            </a:r>
          </a:p>
          <a:p>
            <a:endParaRPr lang="en-US" dirty="0"/>
          </a:p>
          <a:p>
            <a:r>
              <a:rPr lang="en-US" dirty="0"/>
              <a:t>	</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Intro</a:t>
            </a:r>
          </a:p>
        </p:txBody>
      </p:sp>
      <p:sp>
        <p:nvSpPr>
          <p:cNvPr id="2" name="Text Placeholder 1">
            <a:extLst>
              <a:ext uri="{FF2B5EF4-FFF2-40B4-BE49-F238E27FC236}">
                <a16:creationId xmlns:a16="http://schemas.microsoft.com/office/drawing/2014/main" id="{F05CE249-16D4-A1C6-1F88-409D5631D65B}"/>
              </a:ext>
            </a:extLst>
          </p:cNvPr>
          <p:cNvSpPr>
            <a:spLocks noGrp="1"/>
          </p:cNvSpPr>
          <p:nvPr>
            <p:ph type="body" sz="quarter" idx="12"/>
          </p:nvPr>
        </p:nvSpPr>
        <p:spPr/>
        <p:txBody>
          <a:bodyPr/>
          <a:lstStyle/>
          <a:p>
            <a:endParaRPr lang="en-US"/>
          </a:p>
        </p:txBody>
      </p:sp>
      <p:pic>
        <p:nvPicPr>
          <p:cNvPr id="1026" name="Picture 2" descr="crea una imagen de unos contenedores de informática sin servidor. El fondo debe parecer el universo">
            <a:extLst>
              <a:ext uri="{FF2B5EF4-FFF2-40B4-BE49-F238E27FC236}">
                <a16:creationId xmlns:a16="http://schemas.microsoft.com/office/drawing/2014/main" id="{5934A8C5-143D-9206-DF27-080ACE702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74" y="1210732"/>
            <a:ext cx="4767263" cy="476726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8972B2D9-F01A-9DB3-12E8-425F758BDE0F}"/>
              </a:ext>
            </a:extLst>
          </p:cNvPr>
          <p:cNvSpPr>
            <a:spLocks noGrp="1"/>
          </p:cNvSpPr>
          <p:nvPr>
            <p:ph type="body" sz="quarter" idx="10"/>
          </p:nvPr>
        </p:nvSpPr>
        <p:spPr>
          <a:xfrm>
            <a:off x="274638" y="1744662"/>
            <a:ext cx="11658599" cy="3674852"/>
          </a:xfrm>
        </p:spPr>
        <p:txBody>
          <a:bodyPr/>
          <a:lstStyle/>
          <a:p>
            <a:pPr marL="0" indent="0">
              <a:buNone/>
            </a:pPr>
            <a:r>
              <a:rPr lang="en-US" sz="3600" dirty="0"/>
              <a:t>Azure Container Apps is a serverless platform that allows you to maintain less infrastructure and save costs while running containerized applications. Instead of worrying about server configuration, container orchestration, and deployment details, Container Apps provides all the up-to-date server resources required to keep your applications stable and secure</a:t>
            </a:r>
            <a:endParaRPr lang="es-ES" sz="3600" dirty="0"/>
          </a:p>
        </p:txBody>
      </p:sp>
      <p:sp>
        <p:nvSpPr>
          <p:cNvPr id="4" name="Título 3">
            <a:extLst>
              <a:ext uri="{FF2B5EF4-FFF2-40B4-BE49-F238E27FC236}">
                <a16:creationId xmlns:a16="http://schemas.microsoft.com/office/drawing/2014/main" id="{0D399C33-0525-3DC5-DE72-3C5A10CEFF89}"/>
              </a:ext>
            </a:extLst>
          </p:cNvPr>
          <p:cNvSpPr>
            <a:spLocks noGrp="1"/>
          </p:cNvSpPr>
          <p:nvPr>
            <p:ph type="title"/>
          </p:nvPr>
        </p:nvSpPr>
        <p:spPr/>
        <p:txBody>
          <a:bodyPr/>
          <a:lstStyle/>
          <a:p>
            <a:r>
              <a:rPr lang="es-ES" dirty="0" err="1"/>
              <a:t>What</a:t>
            </a:r>
            <a:r>
              <a:rPr lang="es-ES" dirty="0"/>
              <a:t> </a:t>
            </a:r>
            <a:r>
              <a:rPr lang="es-ES" dirty="0" err="1"/>
              <a:t>is</a:t>
            </a:r>
            <a:r>
              <a:rPr lang="es-ES" dirty="0"/>
              <a:t> Azure Container Apps</a:t>
            </a:r>
          </a:p>
        </p:txBody>
      </p:sp>
    </p:spTree>
    <p:extLst>
      <p:ext uri="{BB962C8B-B14F-4D97-AF65-F5344CB8AC3E}">
        <p14:creationId xmlns:p14="http://schemas.microsoft.com/office/powerpoint/2010/main" val="39967953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Key Concepts</a:t>
            </a:r>
          </a:p>
        </p:txBody>
      </p:sp>
      <p:sp>
        <p:nvSpPr>
          <p:cNvPr id="2" name="Text Placeholder 1">
            <a:extLst>
              <a:ext uri="{FF2B5EF4-FFF2-40B4-BE49-F238E27FC236}">
                <a16:creationId xmlns:a16="http://schemas.microsoft.com/office/drawing/2014/main" id="{E205D723-60E7-D830-C57F-BAB65F022BCE}"/>
              </a:ext>
            </a:extLst>
          </p:cNvPr>
          <p:cNvSpPr>
            <a:spLocks noGrp="1"/>
          </p:cNvSpPr>
          <p:nvPr>
            <p:ph type="body" sz="quarter" idx="12"/>
          </p:nvPr>
        </p:nvSpPr>
        <p:spPr/>
        <p:txBody>
          <a:bodyPr/>
          <a:lstStyle/>
          <a:p>
            <a:endParaRPr lang="en-US"/>
          </a:p>
        </p:txBody>
      </p:sp>
      <p:pic>
        <p:nvPicPr>
          <p:cNvPr id="2050" name="Picture 2" descr="crea una imagen que exprese los conceptos clave de contenedores de informática sin servidor, haciendo un desglose de sus características. El fondo debe parecer el universo.">
            <a:extLst>
              <a:ext uri="{FF2B5EF4-FFF2-40B4-BE49-F238E27FC236}">
                <a16:creationId xmlns:a16="http://schemas.microsoft.com/office/drawing/2014/main" id="{DC872CA7-A1FE-6F9E-676B-3DCABC224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667" y="1210732"/>
            <a:ext cx="4716993" cy="47169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202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1683</Words>
  <Application>Microsoft Office PowerPoint</Application>
  <PresentationFormat>Personalizado</PresentationFormat>
  <Paragraphs>223</Paragraphs>
  <Slides>44</Slides>
  <Notes>11</Notes>
  <HiddenSlides>0</HiddenSlides>
  <MMClips>1</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44</vt:i4>
      </vt:variant>
    </vt:vector>
  </HeadingPairs>
  <TitlesOfParts>
    <vt:vector size="56" baseType="lpstr">
      <vt:lpstr>Arial</vt:lpstr>
      <vt:lpstr>Calibri</vt:lpstr>
      <vt:lpstr>Consolas</vt:lpstr>
      <vt:lpstr>Helvetica</vt:lpstr>
      <vt:lpstr>Segoe UI</vt:lpstr>
      <vt:lpstr>Segoe UI Light</vt:lpstr>
      <vt:lpstr>Segoe UI Semibold</vt:lpstr>
      <vt:lpstr>Segoe UI Symbol</vt:lpstr>
      <vt:lpstr>Trebuchet MS</vt:lpstr>
      <vt:lpstr>Wingdings</vt:lpstr>
      <vt:lpstr>Connect_2016_Template_Light</vt:lpstr>
      <vt:lpstr>Connect_2016_Template_Dark</vt:lpstr>
      <vt:lpstr>Presentación de PowerPoint</vt:lpstr>
      <vt:lpstr>Presentación de PowerPoint</vt:lpstr>
      <vt:lpstr>Presentación de PowerPoint</vt:lpstr>
      <vt:lpstr>Presentación de PowerPoint</vt:lpstr>
      <vt:lpstr>Azure Container Apps Deep Dive</vt:lpstr>
      <vt:lpstr>Contents</vt:lpstr>
      <vt:lpstr>Intro</vt:lpstr>
      <vt:lpstr>What is Azure Container Apps</vt:lpstr>
      <vt:lpstr>Key Concepts</vt:lpstr>
      <vt:lpstr>Comparision with other container options</vt:lpstr>
      <vt:lpstr>Other container options</vt:lpstr>
      <vt:lpstr>Plan Types</vt:lpstr>
      <vt:lpstr>Plan Types</vt:lpstr>
      <vt:lpstr>Environments</vt:lpstr>
      <vt:lpstr>Environments</vt:lpstr>
      <vt:lpstr>Containers in Azure Container Apps</vt:lpstr>
      <vt:lpstr>Presentación de PowerPoint</vt:lpstr>
      <vt:lpstr>Configuration</vt:lpstr>
      <vt:lpstr>Multiple containers</vt:lpstr>
      <vt:lpstr>Container registries</vt:lpstr>
      <vt:lpstr>Limitations</vt:lpstr>
      <vt:lpstr>Revisions</vt:lpstr>
      <vt:lpstr>Lifecycle</vt:lpstr>
      <vt:lpstr>Revision Modes</vt:lpstr>
      <vt:lpstr>Work with multiple revisions</vt:lpstr>
      <vt:lpstr>Customize revisions</vt:lpstr>
      <vt:lpstr>Application lifecycle management</vt:lpstr>
      <vt:lpstr>ALM</vt:lpstr>
      <vt:lpstr>Jobs</vt:lpstr>
      <vt:lpstr>Compare container apps and jobs </vt:lpstr>
      <vt:lpstr>Concepts</vt:lpstr>
      <vt:lpstr>Microservices &amp; Dapr</vt:lpstr>
      <vt:lpstr>Dapr integration</vt:lpstr>
      <vt:lpstr>Observability</vt:lpstr>
      <vt:lpstr>Application lifecycle observability </vt:lpstr>
      <vt:lpstr>Scalability</vt:lpstr>
      <vt:lpstr>How to scale</vt:lpstr>
      <vt:lpstr>Scale rules</vt:lpstr>
      <vt:lpstr>Resiliency &amp; Reliability</vt:lpstr>
      <vt:lpstr>Service Discovery Resiliency</vt:lpstr>
      <vt:lpstr>Dapr component resiliency (preview) </vt:lpstr>
      <vt:lpstr>Demo Time!</vt:lpstr>
      <vt:lpstr>Presentación de PowerPoint</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2021</dc:title>
  <dc:subject/>
  <dc:creator/>
  <cp:keywords/>
  <dc:description/>
  <cp:lastModifiedBy/>
  <cp:revision>1</cp:revision>
  <dcterms:created xsi:type="dcterms:W3CDTF">2016-11-15T00:28:08Z</dcterms:created>
  <dcterms:modified xsi:type="dcterms:W3CDTF">2024-04-20T08:55:03Z</dcterms:modified>
  <cp:category/>
</cp:coreProperties>
</file>